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257" r:id="rId3"/>
    <p:sldId id="260" r:id="rId4"/>
    <p:sldId id="322" r:id="rId5"/>
    <p:sldId id="323" r:id="rId6"/>
    <p:sldId id="324" r:id="rId7"/>
    <p:sldId id="266" r:id="rId8"/>
    <p:sldId id="267" r:id="rId9"/>
    <p:sldId id="325" r:id="rId10"/>
    <p:sldId id="265" r:id="rId11"/>
    <p:sldId id="326" r:id="rId12"/>
    <p:sldId id="269" r:id="rId13"/>
    <p:sldId id="270" r:id="rId14"/>
    <p:sldId id="271" r:id="rId15"/>
    <p:sldId id="327" r:id="rId16"/>
    <p:sldId id="328" r:id="rId17"/>
    <p:sldId id="275" r:id="rId18"/>
    <p:sldId id="415" r:id="rId19"/>
    <p:sldId id="277" r:id="rId20"/>
    <p:sldId id="329" r:id="rId21"/>
    <p:sldId id="330" r:id="rId22"/>
    <p:sldId id="331" r:id="rId23"/>
    <p:sldId id="258" r:id="rId24"/>
    <p:sldId id="332" r:id="rId25"/>
    <p:sldId id="375" r:id="rId26"/>
    <p:sldId id="376" r:id="rId27"/>
    <p:sldId id="377" r:id="rId28"/>
    <p:sldId id="378" r:id="rId29"/>
    <p:sldId id="380" r:id="rId30"/>
    <p:sldId id="416" r:id="rId31"/>
    <p:sldId id="381" r:id="rId32"/>
    <p:sldId id="382" r:id="rId33"/>
    <p:sldId id="383" r:id="rId34"/>
    <p:sldId id="385" r:id="rId35"/>
    <p:sldId id="386" r:id="rId36"/>
    <p:sldId id="387" r:id="rId37"/>
    <p:sldId id="388" r:id="rId38"/>
    <p:sldId id="389" r:id="rId39"/>
    <p:sldId id="390" r:id="rId40"/>
    <p:sldId id="391" r:id="rId41"/>
    <p:sldId id="39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162" d="100"/>
          <a:sy n="162" d="100"/>
        </p:scale>
        <p:origin x="-144" y="-11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0A4C2-7C81-4512-917E-A4DDD1BEA2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21C3555B-01C9-4118-9FC1-EB4489335254}">
      <dgm:prSet phldrT="[Texte]" custT="1"/>
      <dgm:spPr>
        <a:solidFill>
          <a:schemeClr val="accent2"/>
        </a:solidFill>
      </dgm:spPr>
      <dgm:t>
        <a:bodyPr/>
        <a:lstStyle/>
        <a:p>
          <a:r>
            <a:rPr lang="fr-FR" sz="1600" dirty="0"/>
            <a:t>un modèle d’organisation et de gestion des trois plateformes </a:t>
          </a:r>
        </a:p>
      </dgm:t>
    </dgm:pt>
    <dgm:pt modelId="{F48D6E79-71F3-47D2-A853-6BD14A3B161F}" type="parTrans" cxnId="{C7754270-FD89-4B2B-A083-DDF01D221A3D}">
      <dgm:prSet/>
      <dgm:spPr/>
      <dgm:t>
        <a:bodyPr/>
        <a:lstStyle/>
        <a:p>
          <a:endParaRPr lang="fr-FR"/>
        </a:p>
      </dgm:t>
    </dgm:pt>
    <dgm:pt modelId="{07B72958-848B-4B8B-8AB7-B001ABC4A0D6}" type="sibTrans" cxnId="{C7754270-FD89-4B2B-A083-DDF01D221A3D}">
      <dgm:prSet/>
      <dgm:spPr/>
      <dgm:t>
        <a:bodyPr/>
        <a:lstStyle/>
        <a:p>
          <a:endParaRPr lang="fr-FR"/>
        </a:p>
      </dgm:t>
    </dgm:pt>
    <dgm:pt modelId="{189ACAA2-AFC2-4E12-BC46-D8677D05F80A}">
      <dgm:prSet phldrT="[Texte]"/>
      <dgm:spPr>
        <a:solidFill>
          <a:srgbClr val="FFC000"/>
        </a:solidFill>
      </dgm:spPr>
      <dgm:t>
        <a:bodyPr/>
        <a:lstStyle/>
        <a:p>
          <a:r>
            <a:rPr lang="fr-FR" dirty="0">
              <a:solidFill>
                <a:schemeClr val="tx1"/>
              </a:solidFill>
            </a:rPr>
            <a:t>Adaptation à la réalité socio-économique de la région TTAH</a:t>
          </a:r>
        </a:p>
      </dgm:t>
    </dgm:pt>
    <dgm:pt modelId="{B0843AFF-2F12-4545-9510-6B5CAA0B39AD}" type="parTrans" cxnId="{1D83C9C3-63D9-4AE1-9BC0-E57218B7E89C}">
      <dgm:prSet/>
      <dgm:spPr/>
      <dgm:t>
        <a:bodyPr/>
        <a:lstStyle/>
        <a:p>
          <a:endParaRPr lang="fr-FR"/>
        </a:p>
      </dgm:t>
    </dgm:pt>
    <dgm:pt modelId="{0326E823-DC24-4470-882C-5A665A037A0F}" type="sibTrans" cxnId="{1D83C9C3-63D9-4AE1-9BC0-E57218B7E89C}">
      <dgm:prSet/>
      <dgm:spPr/>
      <dgm:t>
        <a:bodyPr/>
        <a:lstStyle/>
        <a:p>
          <a:endParaRPr lang="fr-FR"/>
        </a:p>
      </dgm:t>
    </dgm:pt>
    <dgm:pt modelId="{A5E44C0C-357F-4903-8D7A-252C749B33D4}">
      <dgm:prSet phldrT="[Texte]"/>
      <dgm:spPr>
        <a:solidFill>
          <a:srgbClr val="FFC000"/>
        </a:solidFill>
      </dgm:spPr>
      <dgm:t>
        <a:bodyPr/>
        <a:lstStyle/>
        <a:p>
          <a:r>
            <a:rPr lang="fr-FR" dirty="0">
              <a:solidFill>
                <a:schemeClr val="tx1"/>
              </a:solidFill>
            </a:rPr>
            <a:t>Perspective d’économie sociale, solidaire et communautaire</a:t>
          </a:r>
        </a:p>
      </dgm:t>
    </dgm:pt>
    <dgm:pt modelId="{D423A26B-A723-4F8C-80A3-2C72BCB2F0F4}" type="parTrans" cxnId="{5AFC510B-B47F-47FE-A721-F9644923E147}">
      <dgm:prSet/>
      <dgm:spPr/>
      <dgm:t>
        <a:bodyPr/>
        <a:lstStyle/>
        <a:p>
          <a:endParaRPr lang="fr-FR"/>
        </a:p>
      </dgm:t>
    </dgm:pt>
    <dgm:pt modelId="{3D3E7C89-49B0-44B9-A4E0-59C7367649B9}" type="sibTrans" cxnId="{5AFC510B-B47F-47FE-A721-F9644923E147}">
      <dgm:prSet/>
      <dgm:spPr/>
      <dgm:t>
        <a:bodyPr/>
        <a:lstStyle/>
        <a:p>
          <a:endParaRPr lang="fr-FR"/>
        </a:p>
      </dgm:t>
    </dgm:pt>
    <dgm:pt modelId="{176C2160-766F-4D64-AB75-548100D2DBE0}">
      <dgm:prSet/>
      <dgm:spPr>
        <a:solidFill>
          <a:srgbClr val="FFC000"/>
        </a:solidFill>
      </dgm:spPr>
      <dgm:t>
        <a:bodyPr/>
        <a:lstStyle/>
        <a:p>
          <a:r>
            <a:rPr lang="fr-FR" dirty="0">
              <a:solidFill>
                <a:schemeClr val="tx1"/>
              </a:solidFill>
            </a:rPr>
            <a:t>Réponse aux objectifs spécifiques du projet </a:t>
          </a:r>
        </a:p>
      </dgm:t>
    </dgm:pt>
    <dgm:pt modelId="{EFC789C6-5556-4E88-8D86-003D6C3630FE}" type="parTrans" cxnId="{51AF2E85-4433-4BF8-8EAB-DFC505CBD0F3}">
      <dgm:prSet/>
      <dgm:spPr/>
      <dgm:t>
        <a:bodyPr/>
        <a:lstStyle/>
        <a:p>
          <a:endParaRPr lang="fr-FR"/>
        </a:p>
      </dgm:t>
    </dgm:pt>
    <dgm:pt modelId="{E0F46FC9-16E7-49BC-B8BD-91E1331EE59C}" type="sibTrans" cxnId="{51AF2E85-4433-4BF8-8EAB-DFC505CBD0F3}">
      <dgm:prSet/>
      <dgm:spPr/>
      <dgm:t>
        <a:bodyPr/>
        <a:lstStyle/>
        <a:p>
          <a:endParaRPr lang="fr-FR"/>
        </a:p>
      </dgm:t>
    </dgm:pt>
    <dgm:pt modelId="{2AF481B7-82CF-40D0-8BED-68A11775621B}" type="pres">
      <dgm:prSet presAssocID="{0C30A4C2-7C81-4512-917E-A4DDD1BEA2C9}" presName="hierChild1" presStyleCnt="0">
        <dgm:presLayoutVars>
          <dgm:orgChart val="1"/>
          <dgm:chPref val="1"/>
          <dgm:dir/>
          <dgm:animOne val="branch"/>
          <dgm:animLvl val="lvl"/>
          <dgm:resizeHandles/>
        </dgm:presLayoutVars>
      </dgm:prSet>
      <dgm:spPr/>
      <dgm:t>
        <a:bodyPr/>
        <a:lstStyle/>
        <a:p>
          <a:endParaRPr lang="fr-FR"/>
        </a:p>
      </dgm:t>
    </dgm:pt>
    <dgm:pt modelId="{17521E1D-30BF-4EC1-AF63-BDC3F7CEA4CE}" type="pres">
      <dgm:prSet presAssocID="{21C3555B-01C9-4118-9FC1-EB4489335254}" presName="hierRoot1" presStyleCnt="0">
        <dgm:presLayoutVars>
          <dgm:hierBranch val="init"/>
        </dgm:presLayoutVars>
      </dgm:prSet>
      <dgm:spPr/>
    </dgm:pt>
    <dgm:pt modelId="{5A5D5228-235A-47DF-B792-9335A6D0C5AE}" type="pres">
      <dgm:prSet presAssocID="{21C3555B-01C9-4118-9FC1-EB4489335254}" presName="rootComposite1" presStyleCnt="0"/>
      <dgm:spPr/>
    </dgm:pt>
    <dgm:pt modelId="{08EBED74-BFEF-4794-867C-F045469FD5E2}" type="pres">
      <dgm:prSet presAssocID="{21C3555B-01C9-4118-9FC1-EB4489335254}" presName="rootText1" presStyleLbl="node0" presStyleIdx="0" presStyleCnt="1" custScaleX="142422" custLinFactNeighborX="188" custLinFactNeighborY="8277">
        <dgm:presLayoutVars>
          <dgm:chPref val="3"/>
        </dgm:presLayoutVars>
      </dgm:prSet>
      <dgm:spPr/>
      <dgm:t>
        <a:bodyPr/>
        <a:lstStyle/>
        <a:p>
          <a:endParaRPr lang="fr-FR"/>
        </a:p>
      </dgm:t>
    </dgm:pt>
    <dgm:pt modelId="{760F4231-A9B3-454C-AA49-DE001D4CBC23}" type="pres">
      <dgm:prSet presAssocID="{21C3555B-01C9-4118-9FC1-EB4489335254}" presName="rootConnector1" presStyleLbl="node1" presStyleIdx="0" presStyleCnt="0"/>
      <dgm:spPr/>
      <dgm:t>
        <a:bodyPr/>
        <a:lstStyle/>
        <a:p>
          <a:endParaRPr lang="fr-FR"/>
        </a:p>
      </dgm:t>
    </dgm:pt>
    <dgm:pt modelId="{43769FB2-E2C3-4B66-9774-835CEE23644B}" type="pres">
      <dgm:prSet presAssocID="{21C3555B-01C9-4118-9FC1-EB4489335254}" presName="hierChild2" presStyleCnt="0"/>
      <dgm:spPr/>
    </dgm:pt>
    <dgm:pt modelId="{107E9107-B598-4B62-9AE6-C71AB73EA7E1}" type="pres">
      <dgm:prSet presAssocID="{EFC789C6-5556-4E88-8D86-003D6C3630FE}" presName="Name37" presStyleLbl="parChTrans1D2" presStyleIdx="0" presStyleCnt="3"/>
      <dgm:spPr/>
      <dgm:t>
        <a:bodyPr/>
        <a:lstStyle/>
        <a:p>
          <a:endParaRPr lang="fr-FR"/>
        </a:p>
      </dgm:t>
    </dgm:pt>
    <dgm:pt modelId="{78758535-06C0-48DA-9CC5-4C2CEF4C2DAE}" type="pres">
      <dgm:prSet presAssocID="{176C2160-766F-4D64-AB75-548100D2DBE0}" presName="hierRoot2" presStyleCnt="0">
        <dgm:presLayoutVars>
          <dgm:hierBranch val="init"/>
        </dgm:presLayoutVars>
      </dgm:prSet>
      <dgm:spPr/>
    </dgm:pt>
    <dgm:pt modelId="{D03B6DCD-F1C8-43AD-82B7-09B23ED378D3}" type="pres">
      <dgm:prSet presAssocID="{176C2160-766F-4D64-AB75-548100D2DBE0}" presName="rootComposite" presStyleCnt="0"/>
      <dgm:spPr/>
    </dgm:pt>
    <dgm:pt modelId="{6644F879-4EB5-42C3-8D34-94E04EB88804}" type="pres">
      <dgm:prSet presAssocID="{176C2160-766F-4D64-AB75-548100D2DBE0}" presName="rootText" presStyleLbl="node2" presStyleIdx="0" presStyleCnt="3">
        <dgm:presLayoutVars>
          <dgm:chPref val="3"/>
        </dgm:presLayoutVars>
      </dgm:prSet>
      <dgm:spPr/>
      <dgm:t>
        <a:bodyPr/>
        <a:lstStyle/>
        <a:p>
          <a:endParaRPr lang="fr-FR"/>
        </a:p>
      </dgm:t>
    </dgm:pt>
    <dgm:pt modelId="{6FDD2689-95C3-49EF-B454-2CB14791887E}" type="pres">
      <dgm:prSet presAssocID="{176C2160-766F-4D64-AB75-548100D2DBE0}" presName="rootConnector" presStyleLbl="node2" presStyleIdx="0" presStyleCnt="3"/>
      <dgm:spPr/>
      <dgm:t>
        <a:bodyPr/>
        <a:lstStyle/>
        <a:p>
          <a:endParaRPr lang="fr-FR"/>
        </a:p>
      </dgm:t>
    </dgm:pt>
    <dgm:pt modelId="{0D7835BE-7734-4677-AEDD-BA4C1D24E43D}" type="pres">
      <dgm:prSet presAssocID="{176C2160-766F-4D64-AB75-548100D2DBE0}" presName="hierChild4" presStyleCnt="0"/>
      <dgm:spPr/>
    </dgm:pt>
    <dgm:pt modelId="{318D200F-90B2-465A-A4D8-55E741C396FE}" type="pres">
      <dgm:prSet presAssocID="{176C2160-766F-4D64-AB75-548100D2DBE0}" presName="hierChild5" presStyleCnt="0"/>
      <dgm:spPr/>
    </dgm:pt>
    <dgm:pt modelId="{3FA2D71E-A2B3-4936-B978-9BE71CCA2A42}" type="pres">
      <dgm:prSet presAssocID="{B0843AFF-2F12-4545-9510-6B5CAA0B39AD}" presName="Name37" presStyleLbl="parChTrans1D2" presStyleIdx="1" presStyleCnt="3"/>
      <dgm:spPr/>
      <dgm:t>
        <a:bodyPr/>
        <a:lstStyle/>
        <a:p>
          <a:endParaRPr lang="fr-FR"/>
        </a:p>
      </dgm:t>
    </dgm:pt>
    <dgm:pt modelId="{E9177F19-50FE-4EB4-830C-84C6BB7229F3}" type="pres">
      <dgm:prSet presAssocID="{189ACAA2-AFC2-4E12-BC46-D8677D05F80A}" presName="hierRoot2" presStyleCnt="0">
        <dgm:presLayoutVars>
          <dgm:hierBranch val="init"/>
        </dgm:presLayoutVars>
      </dgm:prSet>
      <dgm:spPr/>
    </dgm:pt>
    <dgm:pt modelId="{92F7737D-FEE1-4825-A221-EBB0889C5FD3}" type="pres">
      <dgm:prSet presAssocID="{189ACAA2-AFC2-4E12-BC46-D8677D05F80A}" presName="rootComposite" presStyleCnt="0"/>
      <dgm:spPr/>
    </dgm:pt>
    <dgm:pt modelId="{6612CF9A-35DA-44FF-9FF0-F207FAD8861E}" type="pres">
      <dgm:prSet presAssocID="{189ACAA2-AFC2-4E12-BC46-D8677D05F80A}" presName="rootText" presStyleLbl="node2" presStyleIdx="1" presStyleCnt="3">
        <dgm:presLayoutVars>
          <dgm:chPref val="3"/>
        </dgm:presLayoutVars>
      </dgm:prSet>
      <dgm:spPr/>
      <dgm:t>
        <a:bodyPr/>
        <a:lstStyle/>
        <a:p>
          <a:endParaRPr lang="fr-FR"/>
        </a:p>
      </dgm:t>
    </dgm:pt>
    <dgm:pt modelId="{316DAEFB-8AE3-4E61-AA21-C0CBE022974F}" type="pres">
      <dgm:prSet presAssocID="{189ACAA2-AFC2-4E12-BC46-D8677D05F80A}" presName="rootConnector" presStyleLbl="node2" presStyleIdx="1" presStyleCnt="3"/>
      <dgm:spPr/>
      <dgm:t>
        <a:bodyPr/>
        <a:lstStyle/>
        <a:p>
          <a:endParaRPr lang="fr-FR"/>
        </a:p>
      </dgm:t>
    </dgm:pt>
    <dgm:pt modelId="{1CA69A49-0E8E-4548-A6E9-0CA24DAA342A}" type="pres">
      <dgm:prSet presAssocID="{189ACAA2-AFC2-4E12-BC46-D8677D05F80A}" presName="hierChild4" presStyleCnt="0"/>
      <dgm:spPr/>
    </dgm:pt>
    <dgm:pt modelId="{612A896C-9BC0-460A-A5E7-35454FE3F6FC}" type="pres">
      <dgm:prSet presAssocID="{189ACAA2-AFC2-4E12-BC46-D8677D05F80A}" presName="hierChild5" presStyleCnt="0"/>
      <dgm:spPr/>
    </dgm:pt>
    <dgm:pt modelId="{870F5CDA-0116-448E-A6EE-D30C8255FC69}" type="pres">
      <dgm:prSet presAssocID="{D423A26B-A723-4F8C-80A3-2C72BCB2F0F4}" presName="Name37" presStyleLbl="parChTrans1D2" presStyleIdx="2" presStyleCnt="3"/>
      <dgm:spPr/>
      <dgm:t>
        <a:bodyPr/>
        <a:lstStyle/>
        <a:p>
          <a:endParaRPr lang="fr-FR"/>
        </a:p>
      </dgm:t>
    </dgm:pt>
    <dgm:pt modelId="{694983E8-438F-4D4D-A334-45E009748098}" type="pres">
      <dgm:prSet presAssocID="{A5E44C0C-357F-4903-8D7A-252C749B33D4}" presName="hierRoot2" presStyleCnt="0">
        <dgm:presLayoutVars>
          <dgm:hierBranch val="init"/>
        </dgm:presLayoutVars>
      </dgm:prSet>
      <dgm:spPr/>
    </dgm:pt>
    <dgm:pt modelId="{C6D65BA2-F167-4D36-83FE-25EC406CD6A6}" type="pres">
      <dgm:prSet presAssocID="{A5E44C0C-357F-4903-8D7A-252C749B33D4}" presName="rootComposite" presStyleCnt="0"/>
      <dgm:spPr/>
    </dgm:pt>
    <dgm:pt modelId="{E4A8CDA2-B800-424F-80D0-3E582B6ECECF}" type="pres">
      <dgm:prSet presAssocID="{A5E44C0C-357F-4903-8D7A-252C749B33D4}" presName="rootText" presStyleLbl="node2" presStyleIdx="2" presStyleCnt="3">
        <dgm:presLayoutVars>
          <dgm:chPref val="3"/>
        </dgm:presLayoutVars>
      </dgm:prSet>
      <dgm:spPr/>
      <dgm:t>
        <a:bodyPr/>
        <a:lstStyle/>
        <a:p>
          <a:endParaRPr lang="fr-FR"/>
        </a:p>
      </dgm:t>
    </dgm:pt>
    <dgm:pt modelId="{162E3C2C-022F-4B2C-A7E7-33E45D65A16D}" type="pres">
      <dgm:prSet presAssocID="{A5E44C0C-357F-4903-8D7A-252C749B33D4}" presName="rootConnector" presStyleLbl="node2" presStyleIdx="2" presStyleCnt="3"/>
      <dgm:spPr/>
      <dgm:t>
        <a:bodyPr/>
        <a:lstStyle/>
        <a:p>
          <a:endParaRPr lang="fr-FR"/>
        </a:p>
      </dgm:t>
    </dgm:pt>
    <dgm:pt modelId="{4584325D-9E11-4E0C-868A-35D5AFC77153}" type="pres">
      <dgm:prSet presAssocID="{A5E44C0C-357F-4903-8D7A-252C749B33D4}" presName="hierChild4" presStyleCnt="0"/>
      <dgm:spPr/>
    </dgm:pt>
    <dgm:pt modelId="{F7B88162-3058-4E02-A50A-974D3FD88246}" type="pres">
      <dgm:prSet presAssocID="{A5E44C0C-357F-4903-8D7A-252C749B33D4}" presName="hierChild5" presStyleCnt="0"/>
      <dgm:spPr/>
    </dgm:pt>
    <dgm:pt modelId="{5B654C05-33D7-4B96-8BE5-3BDFC2DC6D12}" type="pres">
      <dgm:prSet presAssocID="{21C3555B-01C9-4118-9FC1-EB4489335254}" presName="hierChild3" presStyleCnt="0"/>
      <dgm:spPr/>
    </dgm:pt>
  </dgm:ptLst>
  <dgm:cxnLst>
    <dgm:cxn modelId="{C7754270-FD89-4B2B-A083-DDF01D221A3D}" srcId="{0C30A4C2-7C81-4512-917E-A4DDD1BEA2C9}" destId="{21C3555B-01C9-4118-9FC1-EB4489335254}" srcOrd="0" destOrd="0" parTransId="{F48D6E79-71F3-47D2-A853-6BD14A3B161F}" sibTransId="{07B72958-848B-4B8B-8AB7-B001ABC4A0D6}"/>
    <dgm:cxn modelId="{491DD9C5-A600-44AE-9CED-115F36515A3D}" type="presOf" srcId="{EFC789C6-5556-4E88-8D86-003D6C3630FE}" destId="{107E9107-B598-4B62-9AE6-C71AB73EA7E1}" srcOrd="0" destOrd="0" presId="urn:microsoft.com/office/officeart/2005/8/layout/orgChart1"/>
    <dgm:cxn modelId="{37BF257C-6DA6-4681-9E15-77BB7615DB22}" type="presOf" srcId="{176C2160-766F-4D64-AB75-548100D2DBE0}" destId="{6FDD2689-95C3-49EF-B454-2CB14791887E}" srcOrd="1" destOrd="0" presId="urn:microsoft.com/office/officeart/2005/8/layout/orgChart1"/>
    <dgm:cxn modelId="{9FE2B242-10E6-4EC1-9607-51CC4F15C4C2}" type="presOf" srcId="{D423A26B-A723-4F8C-80A3-2C72BCB2F0F4}" destId="{870F5CDA-0116-448E-A6EE-D30C8255FC69}" srcOrd="0" destOrd="0" presId="urn:microsoft.com/office/officeart/2005/8/layout/orgChart1"/>
    <dgm:cxn modelId="{F87D2DDE-6652-4E99-943C-BC285DEA160C}" type="presOf" srcId="{189ACAA2-AFC2-4E12-BC46-D8677D05F80A}" destId="{6612CF9A-35DA-44FF-9FF0-F207FAD8861E}" srcOrd="0" destOrd="0" presId="urn:microsoft.com/office/officeart/2005/8/layout/orgChart1"/>
    <dgm:cxn modelId="{51AF2E85-4433-4BF8-8EAB-DFC505CBD0F3}" srcId="{21C3555B-01C9-4118-9FC1-EB4489335254}" destId="{176C2160-766F-4D64-AB75-548100D2DBE0}" srcOrd="0" destOrd="0" parTransId="{EFC789C6-5556-4E88-8D86-003D6C3630FE}" sibTransId="{E0F46FC9-16E7-49BC-B8BD-91E1331EE59C}"/>
    <dgm:cxn modelId="{A6CF4747-FA4A-41E9-A553-D726BEF8EAA8}" type="presOf" srcId="{189ACAA2-AFC2-4E12-BC46-D8677D05F80A}" destId="{316DAEFB-8AE3-4E61-AA21-C0CBE022974F}" srcOrd="1" destOrd="0" presId="urn:microsoft.com/office/officeart/2005/8/layout/orgChart1"/>
    <dgm:cxn modelId="{5AFC510B-B47F-47FE-A721-F9644923E147}" srcId="{21C3555B-01C9-4118-9FC1-EB4489335254}" destId="{A5E44C0C-357F-4903-8D7A-252C749B33D4}" srcOrd="2" destOrd="0" parTransId="{D423A26B-A723-4F8C-80A3-2C72BCB2F0F4}" sibTransId="{3D3E7C89-49B0-44B9-A4E0-59C7367649B9}"/>
    <dgm:cxn modelId="{99869333-C2DF-47C9-8A05-DDBD23B117D3}" type="presOf" srcId="{0C30A4C2-7C81-4512-917E-A4DDD1BEA2C9}" destId="{2AF481B7-82CF-40D0-8BED-68A11775621B}" srcOrd="0" destOrd="0" presId="urn:microsoft.com/office/officeart/2005/8/layout/orgChart1"/>
    <dgm:cxn modelId="{B1EC3B96-67B9-49A3-A41B-6177ABE452F0}" type="presOf" srcId="{21C3555B-01C9-4118-9FC1-EB4489335254}" destId="{08EBED74-BFEF-4794-867C-F045469FD5E2}" srcOrd="0" destOrd="0" presId="urn:microsoft.com/office/officeart/2005/8/layout/orgChart1"/>
    <dgm:cxn modelId="{94784724-FB70-4D9A-BD71-B1DB11735D04}" type="presOf" srcId="{A5E44C0C-357F-4903-8D7A-252C749B33D4}" destId="{162E3C2C-022F-4B2C-A7E7-33E45D65A16D}" srcOrd="1" destOrd="0" presId="urn:microsoft.com/office/officeart/2005/8/layout/orgChart1"/>
    <dgm:cxn modelId="{A9A595EA-EE9E-4991-9F11-ACFA109FC9B3}" type="presOf" srcId="{21C3555B-01C9-4118-9FC1-EB4489335254}" destId="{760F4231-A9B3-454C-AA49-DE001D4CBC23}" srcOrd="1" destOrd="0" presId="urn:microsoft.com/office/officeart/2005/8/layout/orgChart1"/>
    <dgm:cxn modelId="{485F71AB-7332-41C3-8E17-79791D2A973D}" type="presOf" srcId="{B0843AFF-2F12-4545-9510-6B5CAA0B39AD}" destId="{3FA2D71E-A2B3-4936-B978-9BE71CCA2A42}" srcOrd="0" destOrd="0" presId="urn:microsoft.com/office/officeart/2005/8/layout/orgChart1"/>
    <dgm:cxn modelId="{1D83C9C3-63D9-4AE1-9BC0-E57218B7E89C}" srcId="{21C3555B-01C9-4118-9FC1-EB4489335254}" destId="{189ACAA2-AFC2-4E12-BC46-D8677D05F80A}" srcOrd="1" destOrd="0" parTransId="{B0843AFF-2F12-4545-9510-6B5CAA0B39AD}" sibTransId="{0326E823-DC24-4470-882C-5A665A037A0F}"/>
    <dgm:cxn modelId="{094863A8-DED7-4494-A841-0A11E5205C3F}" type="presOf" srcId="{176C2160-766F-4D64-AB75-548100D2DBE0}" destId="{6644F879-4EB5-42C3-8D34-94E04EB88804}" srcOrd="0" destOrd="0" presId="urn:microsoft.com/office/officeart/2005/8/layout/orgChart1"/>
    <dgm:cxn modelId="{67DD5234-8F4F-4F1A-82C1-55B686C50F51}" type="presOf" srcId="{A5E44C0C-357F-4903-8D7A-252C749B33D4}" destId="{E4A8CDA2-B800-424F-80D0-3E582B6ECECF}" srcOrd="0" destOrd="0" presId="urn:microsoft.com/office/officeart/2005/8/layout/orgChart1"/>
    <dgm:cxn modelId="{4A345927-2BA6-46DC-AE45-BA7344EF0E8C}" type="presParOf" srcId="{2AF481B7-82CF-40D0-8BED-68A11775621B}" destId="{17521E1D-30BF-4EC1-AF63-BDC3F7CEA4CE}" srcOrd="0" destOrd="0" presId="urn:microsoft.com/office/officeart/2005/8/layout/orgChart1"/>
    <dgm:cxn modelId="{0FE2EEF3-391E-436F-886E-95564A670055}" type="presParOf" srcId="{17521E1D-30BF-4EC1-AF63-BDC3F7CEA4CE}" destId="{5A5D5228-235A-47DF-B792-9335A6D0C5AE}" srcOrd="0" destOrd="0" presId="urn:microsoft.com/office/officeart/2005/8/layout/orgChart1"/>
    <dgm:cxn modelId="{27AFF816-DD07-43FC-BCB8-3767BB5DC1CA}" type="presParOf" srcId="{5A5D5228-235A-47DF-B792-9335A6D0C5AE}" destId="{08EBED74-BFEF-4794-867C-F045469FD5E2}" srcOrd="0" destOrd="0" presId="urn:microsoft.com/office/officeart/2005/8/layout/orgChart1"/>
    <dgm:cxn modelId="{A904E54A-8D6E-4D2B-B4D7-AD619461E485}" type="presParOf" srcId="{5A5D5228-235A-47DF-B792-9335A6D0C5AE}" destId="{760F4231-A9B3-454C-AA49-DE001D4CBC23}" srcOrd="1" destOrd="0" presId="urn:microsoft.com/office/officeart/2005/8/layout/orgChart1"/>
    <dgm:cxn modelId="{CACB68DA-1C3B-40B0-B403-E3C553E1FE66}" type="presParOf" srcId="{17521E1D-30BF-4EC1-AF63-BDC3F7CEA4CE}" destId="{43769FB2-E2C3-4B66-9774-835CEE23644B}" srcOrd="1" destOrd="0" presId="urn:microsoft.com/office/officeart/2005/8/layout/orgChart1"/>
    <dgm:cxn modelId="{58192982-9234-4EB4-8BCC-BEB9766FA910}" type="presParOf" srcId="{43769FB2-E2C3-4B66-9774-835CEE23644B}" destId="{107E9107-B598-4B62-9AE6-C71AB73EA7E1}" srcOrd="0" destOrd="0" presId="urn:microsoft.com/office/officeart/2005/8/layout/orgChart1"/>
    <dgm:cxn modelId="{E93A8E18-C436-4C7E-806C-6B43009AAD8F}" type="presParOf" srcId="{43769FB2-E2C3-4B66-9774-835CEE23644B}" destId="{78758535-06C0-48DA-9CC5-4C2CEF4C2DAE}" srcOrd="1" destOrd="0" presId="urn:microsoft.com/office/officeart/2005/8/layout/orgChart1"/>
    <dgm:cxn modelId="{CF7CC9E1-F77F-4664-A10F-5FC1A006B5EF}" type="presParOf" srcId="{78758535-06C0-48DA-9CC5-4C2CEF4C2DAE}" destId="{D03B6DCD-F1C8-43AD-82B7-09B23ED378D3}" srcOrd="0" destOrd="0" presId="urn:microsoft.com/office/officeart/2005/8/layout/orgChart1"/>
    <dgm:cxn modelId="{A41D2B7F-8415-4E61-A2E6-854B75AEEDA4}" type="presParOf" srcId="{D03B6DCD-F1C8-43AD-82B7-09B23ED378D3}" destId="{6644F879-4EB5-42C3-8D34-94E04EB88804}" srcOrd="0" destOrd="0" presId="urn:microsoft.com/office/officeart/2005/8/layout/orgChart1"/>
    <dgm:cxn modelId="{A74A71B2-0109-41FA-BCF1-08D5A03DBD91}" type="presParOf" srcId="{D03B6DCD-F1C8-43AD-82B7-09B23ED378D3}" destId="{6FDD2689-95C3-49EF-B454-2CB14791887E}" srcOrd="1" destOrd="0" presId="urn:microsoft.com/office/officeart/2005/8/layout/orgChart1"/>
    <dgm:cxn modelId="{50D5B6C3-B5B1-4FC6-AD6B-E48B66310148}" type="presParOf" srcId="{78758535-06C0-48DA-9CC5-4C2CEF4C2DAE}" destId="{0D7835BE-7734-4677-AEDD-BA4C1D24E43D}" srcOrd="1" destOrd="0" presId="urn:microsoft.com/office/officeart/2005/8/layout/orgChart1"/>
    <dgm:cxn modelId="{3413CCD4-F8C5-4ADC-8F8E-63AB387E2028}" type="presParOf" srcId="{78758535-06C0-48DA-9CC5-4C2CEF4C2DAE}" destId="{318D200F-90B2-465A-A4D8-55E741C396FE}" srcOrd="2" destOrd="0" presId="urn:microsoft.com/office/officeart/2005/8/layout/orgChart1"/>
    <dgm:cxn modelId="{D3E1D613-C325-49EF-8FAC-E3EBDA81D8B9}" type="presParOf" srcId="{43769FB2-E2C3-4B66-9774-835CEE23644B}" destId="{3FA2D71E-A2B3-4936-B978-9BE71CCA2A42}" srcOrd="2" destOrd="0" presId="urn:microsoft.com/office/officeart/2005/8/layout/orgChart1"/>
    <dgm:cxn modelId="{146EF4CF-5A3C-4E7C-B60F-610890039E03}" type="presParOf" srcId="{43769FB2-E2C3-4B66-9774-835CEE23644B}" destId="{E9177F19-50FE-4EB4-830C-84C6BB7229F3}" srcOrd="3" destOrd="0" presId="urn:microsoft.com/office/officeart/2005/8/layout/orgChart1"/>
    <dgm:cxn modelId="{BEED6CCE-E39B-409E-8847-C7565B43E65A}" type="presParOf" srcId="{E9177F19-50FE-4EB4-830C-84C6BB7229F3}" destId="{92F7737D-FEE1-4825-A221-EBB0889C5FD3}" srcOrd="0" destOrd="0" presId="urn:microsoft.com/office/officeart/2005/8/layout/orgChart1"/>
    <dgm:cxn modelId="{8AD66BC1-03BD-4FBA-A51B-BEA84D3934DC}" type="presParOf" srcId="{92F7737D-FEE1-4825-A221-EBB0889C5FD3}" destId="{6612CF9A-35DA-44FF-9FF0-F207FAD8861E}" srcOrd="0" destOrd="0" presId="urn:microsoft.com/office/officeart/2005/8/layout/orgChart1"/>
    <dgm:cxn modelId="{E3D89931-3F50-494F-9D39-8F2CEBD44B90}" type="presParOf" srcId="{92F7737D-FEE1-4825-A221-EBB0889C5FD3}" destId="{316DAEFB-8AE3-4E61-AA21-C0CBE022974F}" srcOrd="1" destOrd="0" presId="urn:microsoft.com/office/officeart/2005/8/layout/orgChart1"/>
    <dgm:cxn modelId="{A55EADF7-218D-47C4-8D58-B9E3BD83B93D}" type="presParOf" srcId="{E9177F19-50FE-4EB4-830C-84C6BB7229F3}" destId="{1CA69A49-0E8E-4548-A6E9-0CA24DAA342A}" srcOrd="1" destOrd="0" presId="urn:microsoft.com/office/officeart/2005/8/layout/orgChart1"/>
    <dgm:cxn modelId="{C40D629E-BE3A-4469-A6E7-BC36B6D25114}" type="presParOf" srcId="{E9177F19-50FE-4EB4-830C-84C6BB7229F3}" destId="{612A896C-9BC0-460A-A5E7-35454FE3F6FC}" srcOrd="2" destOrd="0" presId="urn:microsoft.com/office/officeart/2005/8/layout/orgChart1"/>
    <dgm:cxn modelId="{6F9A5A8A-3659-40A9-8B86-DB42AE3B8403}" type="presParOf" srcId="{43769FB2-E2C3-4B66-9774-835CEE23644B}" destId="{870F5CDA-0116-448E-A6EE-D30C8255FC69}" srcOrd="4" destOrd="0" presId="urn:microsoft.com/office/officeart/2005/8/layout/orgChart1"/>
    <dgm:cxn modelId="{63A6CE3B-E91D-4CA8-8EAD-C2DF86267DEB}" type="presParOf" srcId="{43769FB2-E2C3-4B66-9774-835CEE23644B}" destId="{694983E8-438F-4D4D-A334-45E009748098}" srcOrd="5" destOrd="0" presId="urn:microsoft.com/office/officeart/2005/8/layout/orgChart1"/>
    <dgm:cxn modelId="{99EFA7AB-5071-47EB-8D8D-3BBF708692EC}" type="presParOf" srcId="{694983E8-438F-4D4D-A334-45E009748098}" destId="{C6D65BA2-F167-4D36-83FE-25EC406CD6A6}" srcOrd="0" destOrd="0" presId="urn:microsoft.com/office/officeart/2005/8/layout/orgChart1"/>
    <dgm:cxn modelId="{A12C60F0-F765-494B-9388-95A5391467DA}" type="presParOf" srcId="{C6D65BA2-F167-4D36-83FE-25EC406CD6A6}" destId="{E4A8CDA2-B800-424F-80D0-3E582B6ECECF}" srcOrd="0" destOrd="0" presId="urn:microsoft.com/office/officeart/2005/8/layout/orgChart1"/>
    <dgm:cxn modelId="{55E343AA-23FD-4332-ADA3-4B58F433FEE8}" type="presParOf" srcId="{C6D65BA2-F167-4D36-83FE-25EC406CD6A6}" destId="{162E3C2C-022F-4B2C-A7E7-33E45D65A16D}" srcOrd="1" destOrd="0" presId="urn:microsoft.com/office/officeart/2005/8/layout/orgChart1"/>
    <dgm:cxn modelId="{E3A69FC2-0A39-459E-B471-05F57E574B6F}" type="presParOf" srcId="{694983E8-438F-4D4D-A334-45E009748098}" destId="{4584325D-9E11-4E0C-868A-35D5AFC77153}" srcOrd="1" destOrd="0" presId="urn:microsoft.com/office/officeart/2005/8/layout/orgChart1"/>
    <dgm:cxn modelId="{F954FD52-5DAD-4909-96F0-D225CDE0D521}" type="presParOf" srcId="{694983E8-438F-4D4D-A334-45E009748098}" destId="{F7B88162-3058-4E02-A50A-974D3FD88246}" srcOrd="2" destOrd="0" presId="urn:microsoft.com/office/officeart/2005/8/layout/orgChart1"/>
    <dgm:cxn modelId="{BA054038-8B46-4D76-AB7B-AFF572288B3E}" type="presParOf" srcId="{17521E1D-30BF-4EC1-AF63-BDC3F7CEA4CE}" destId="{5B654C05-33D7-4B96-8BE5-3BDFC2DC6D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F5CDA-0116-448E-A6EE-D30C8255FC69}">
      <dsp:nvSpPr>
        <dsp:cNvPr id="0" name=""/>
        <dsp:cNvSpPr/>
      </dsp:nvSpPr>
      <dsp:spPr>
        <a:xfrm>
          <a:off x="3051350" y="1918624"/>
          <a:ext cx="2153131" cy="300508"/>
        </a:xfrm>
        <a:custGeom>
          <a:avLst/>
          <a:gdLst/>
          <a:ahLst/>
          <a:cxnLst/>
          <a:rect l="0" t="0" r="0" b="0"/>
          <a:pathLst>
            <a:path>
              <a:moveTo>
                <a:pt x="0" y="0"/>
              </a:moveTo>
              <a:lnTo>
                <a:pt x="0" y="113375"/>
              </a:lnTo>
              <a:lnTo>
                <a:pt x="2153131" y="113375"/>
              </a:lnTo>
              <a:lnTo>
                <a:pt x="2153131" y="300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2D71E-A2B3-4936-B978-9BE71CCA2A42}">
      <dsp:nvSpPr>
        <dsp:cNvPr id="0" name=""/>
        <dsp:cNvSpPr/>
      </dsp:nvSpPr>
      <dsp:spPr>
        <a:xfrm>
          <a:off x="3002280" y="1918624"/>
          <a:ext cx="91440" cy="300508"/>
        </a:xfrm>
        <a:custGeom>
          <a:avLst/>
          <a:gdLst/>
          <a:ahLst/>
          <a:cxnLst/>
          <a:rect l="0" t="0" r="0" b="0"/>
          <a:pathLst>
            <a:path>
              <a:moveTo>
                <a:pt x="49070" y="0"/>
              </a:moveTo>
              <a:lnTo>
                <a:pt x="49070" y="113375"/>
              </a:lnTo>
              <a:lnTo>
                <a:pt x="45720" y="113375"/>
              </a:lnTo>
              <a:lnTo>
                <a:pt x="45720" y="300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E9107-B598-4B62-9AE6-C71AB73EA7E1}">
      <dsp:nvSpPr>
        <dsp:cNvPr id="0" name=""/>
        <dsp:cNvSpPr/>
      </dsp:nvSpPr>
      <dsp:spPr>
        <a:xfrm>
          <a:off x="891517" y="1918624"/>
          <a:ext cx="2159832" cy="300508"/>
        </a:xfrm>
        <a:custGeom>
          <a:avLst/>
          <a:gdLst/>
          <a:ahLst/>
          <a:cxnLst/>
          <a:rect l="0" t="0" r="0" b="0"/>
          <a:pathLst>
            <a:path>
              <a:moveTo>
                <a:pt x="2159832" y="0"/>
              </a:moveTo>
              <a:lnTo>
                <a:pt x="2159832" y="113375"/>
              </a:lnTo>
              <a:lnTo>
                <a:pt x="0" y="113375"/>
              </a:lnTo>
              <a:lnTo>
                <a:pt x="0" y="300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EBED74-BFEF-4794-867C-F045469FD5E2}">
      <dsp:nvSpPr>
        <dsp:cNvPr id="0" name=""/>
        <dsp:cNvSpPr/>
      </dsp:nvSpPr>
      <dsp:spPr>
        <a:xfrm>
          <a:off x="1782216" y="1027515"/>
          <a:ext cx="2538268" cy="89110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un modèle d’organisation et de gestion des trois plateformes </a:t>
          </a:r>
        </a:p>
      </dsp:txBody>
      <dsp:txXfrm>
        <a:off x="1782216" y="1027515"/>
        <a:ext cx="2538268" cy="891108"/>
      </dsp:txXfrm>
    </dsp:sp>
    <dsp:sp modelId="{6644F879-4EB5-42C3-8D34-94E04EB88804}">
      <dsp:nvSpPr>
        <dsp:cNvPr id="0" name=""/>
        <dsp:cNvSpPr/>
      </dsp:nvSpPr>
      <dsp:spPr>
        <a:xfrm>
          <a:off x="409" y="2219132"/>
          <a:ext cx="1782216" cy="8911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a:solidFill>
                <a:schemeClr val="tx1"/>
              </a:solidFill>
            </a:rPr>
            <a:t>Réponse aux objectifs spécifiques du projet </a:t>
          </a:r>
        </a:p>
      </dsp:txBody>
      <dsp:txXfrm>
        <a:off x="409" y="2219132"/>
        <a:ext cx="1782216" cy="891108"/>
      </dsp:txXfrm>
    </dsp:sp>
    <dsp:sp modelId="{6612CF9A-35DA-44FF-9FF0-F207FAD8861E}">
      <dsp:nvSpPr>
        <dsp:cNvPr id="0" name=""/>
        <dsp:cNvSpPr/>
      </dsp:nvSpPr>
      <dsp:spPr>
        <a:xfrm>
          <a:off x="2156891" y="2219132"/>
          <a:ext cx="1782216" cy="8911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a:solidFill>
                <a:schemeClr val="tx1"/>
              </a:solidFill>
            </a:rPr>
            <a:t>Adaptation à la réalité socio-économique de la région TTAH</a:t>
          </a:r>
        </a:p>
      </dsp:txBody>
      <dsp:txXfrm>
        <a:off x="2156891" y="2219132"/>
        <a:ext cx="1782216" cy="891108"/>
      </dsp:txXfrm>
    </dsp:sp>
    <dsp:sp modelId="{E4A8CDA2-B800-424F-80D0-3E582B6ECECF}">
      <dsp:nvSpPr>
        <dsp:cNvPr id="0" name=""/>
        <dsp:cNvSpPr/>
      </dsp:nvSpPr>
      <dsp:spPr>
        <a:xfrm>
          <a:off x="4313373" y="2219132"/>
          <a:ext cx="1782216" cy="8911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a:solidFill>
                <a:schemeClr val="tx1"/>
              </a:solidFill>
            </a:rPr>
            <a:t>Perspective d’économie sociale, solidaire et communautaire</a:t>
          </a:r>
        </a:p>
      </dsp:txBody>
      <dsp:txXfrm>
        <a:off x="4313373" y="2219132"/>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9BF2038-B57E-4117-9C2E-9D1811838D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208DF12-9DAE-4F69-9101-5D3DF11BD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1E9304-EC51-425D-9D67-519E81DC5BD0}" type="datetimeFigureOut">
              <a:rPr lang="en-US" smtClean="0"/>
              <a:t>02/12/18</a:t>
            </a:fld>
            <a:endParaRPr lang="en-US"/>
          </a:p>
        </p:txBody>
      </p:sp>
      <p:sp>
        <p:nvSpPr>
          <p:cNvPr id="4" name="Footer Placeholder 3">
            <a:extLst>
              <a:ext uri="{FF2B5EF4-FFF2-40B4-BE49-F238E27FC236}">
                <a16:creationId xmlns="" xmlns:a16="http://schemas.microsoft.com/office/drawing/2014/main" id="{6C0D1C1F-D34C-4A5A-8C9B-EB4574CE69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443D9092-B288-49D2-A7DF-38B6C0AAEE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663CD-E18A-452D-A4BF-09C2D16CAC0A}" type="slidenum">
              <a:rPr lang="en-US" smtClean="0"/>
              <a:t>‹#›</a:t>
            </a:fld>
            <a:endParaRPr lang="en-US"/>
          </a:p>
        </p:txBody>
      </p:sp>
    </p:spTree>
    <p:extLst>
      <p:ext uri="{BB962C8B-B14F-4D97-AF65-F5344CB8AC3E}">
        <p14:creationId xmlns:p14="http://schemas.microsoft.com/office/powerpoint/2010/main" val="31766469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6A7E5-7EB9-4FC5-9E6F-14080C459ED8}"/>
              </a:ext>
            </a:extLst>
          </p:cNvPr>
          <p:cNvSpPr>
            <a:spLocks noGrp="1"/>
          </p:cNvSpPr>
          <p:nvPr>
            <p:ph type="ctrTitle" hasCustomPrompt="1"/>
          </p:nvPr>
        </p:nvSpPr>
        <p:spPr>
          <a:xfrm>
            <a:off x="1524000" y="1409134"/>
            <a:ext cx="9144000" cy="2387600"/>
          </a:xfrm>
        </p:spPr>
        <p:txBody>
          <a:bodyPr anchor="b"/>
          <a:lstStyle>
            <a:lvl1pPr algn="ctr" rtl="1">
              <a:defRPr sz="6000" b="0" i="0" cap="none" spc="0">
                <a:ln w="0"/>
                <a:solidFill>
                  <a:schemeClr val="tx1"/>
                </a:solidFill>
                <a:effectLst>
                  <a:outerShdw blurRad="38100" dist="19050" dir="2700000" algn="tl" rotWithShape="0">
                    <a:schemeClr val="dk1">
                      <a:alpha val="40000"/>
                    </a:schemeClr>
                  </a:outerShdw>
                </a:effectLst>
                <a:latin typeface="+mj-lt"/>
              </a:defRPr>
            </a:lvl1pPr>
          </a:lstStyle>
          <a:p>
            <a:r>
              <a:rPr lang="en-US" dirty="0"/>
              <a:t>TASHAROC</a:t>
            </a:r>
          </a:p>
        </p:txBody>
      </p:sp>
      <p:sp>
        <p:nvSpPr>
          <p:cNvPr id="3" name="Subtitle 2">
            <a:extLst>
              <a:ext uri="{FF2B5EF4-FFF2-40B4-BE49-F238E27FC236}">
                <a16:creationId xmlns="" xmlns:a16="http://schemas.microsoft.com/office/drawing/2014/main" id="{6B8EB727-4C51-4AD4-BA77-831AF5E775FB}"/>
              </a:ext>
            </a:extLst>
          </p:cNvPr>
          <p:cNvSpPr>
            <a:spLocks noGrp="1"/>
          </p:cNvSpPr>
          <p:nvPr>
            <p:ph type="subTitle" idx="1" hasCustomPrompt="1"/>
          </p:nvPr>
        </p:nvSpPr>
        <p:spPr>
          <a:xfrm>
            <a:off x="1524000" y="3877379"/>
            <a:ext cx="9144000" cy="1655762"/>
          </a:xfrm>
        </p:spPr>
        <p:txBody>
          <a:bodyPr/>
          <a:lstStyle>
            <a:lvl1pPr marL="0" indent="0" algn="ctr" rtl="1">
              <a:buNone/>
              <a:defRPr sz="2400" b="0" i="1" cap="none" spc="0">
                <a:ln w="0"/>
                <a:solidFill>
                  <a:schemeClr val="tx1"/>
                </a:solidFill>
                <a:effectLst>
                  <a:outerShdw blurRad="38100" dist="19050" dir="2700000" algn="tl" rotWithShape="0">
                    <a:schemeClr val="dk1">
                      <a:alpha val="40000"/>
                    </a:schemeClr>
                  </a:outerShdw>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For an Open Region </a:t>
            </a:r>
          </a:p>
        </p:txBody>
      </p:sp>
      <p:sp>
        <p:nvSpPr>
          <p:cNvPr id="39" name="Rectangle 38">
            <a:extLst>
              <a:ext uri="{FF2B5EF4-FFF2-40B4-BE49-F238E27FC236}">
                <a16:creationId xmlns="" xmlns:a16="http://schemas.microsoft.com/office/drawing/2014/main" id="{110BF951-24E2-4C4A-8617-79E1743989EB}"/>
              </a:ext>
            </a:extLst>
          </p:cNvPr>
          <p:cNvSpPr/>
          <p:nvPr userDrawn="1"/>
        </p:nvSpPr>
        <p:spPr>
          <a:xfrm>
            <a:off x="389644" y="1305605"/>
            <a:ext cx="11233606" cy="10352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FD5DE438-2123-419F-B93D-0D657D65C545}"/>
              </a:ext>
            </a:extLst>
          </p:cNvPr>
          <p:cNvSpPr/>
          <p:nvPr userDrawn="1"/>
        </p:nvSpPr>
        <p:spPr>
          <a:xfrm>
            <a:off x="996099" y="904973"/>
            <a:ext cx="135117" cy="45781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2D85F874-D339-483E-BF16-07D14D68DA72}"/>
              </a:ext>
            </a:extLst>
          </p:cNvPr>
          <p:cNvSpPr/>
          <p:nvPr userDrawn="1"/>
        </p:nvSpPr>
        <p:spPr>
          <a:xfrm>
            <a:off x="11060784" y="974253"/>
            <a:ext cx="135117" cy="45781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 xmlns:a16="http://schemas.microsoft.com/office/drawing/2014/main" id="{0E737FBB-472D-4162-A96C-11E550B4EB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1170744" y="390581"/>
            <a:ext cx="1798637" cy="850723"/>
          </a:xfrm>
          <a:prstGeom prst="rect">
            <a:avLst/>
          </a:prstGeom>
        </p:spPr>
      </p:pic>
      <p:pic>
        <p:nvPicPr>
          <p:cNvPr id="17" name="Picture 16">
            <a:extLst>
              <a:ext uri="{FF2B5EF4-FFF2-40B4-BE49-F238E27FC236}">
                <a16:creationId xmlns="" xmlns:a16="http://schemas.microsoft.com/office/drawing/2014/main" id="{305A973D-56C6-4F3C-9CD5-92B450314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9" name="image4.png">
            <a:extLst>
              <a:ext uri="{FF2B5EF4-FFF2-40B4-BE49-F238E27FC236}">
                <a16:creationId xmlns="" xmlns:a16="http://schemas.microsoft.com/office/drawing/2014/main" id="{9021FC60-CA5B-449C-AC6B-EC86F7D32E65}"/>
              </a:ext>
            </a:extLst>
          </p:cNvPr>
          <p:cNvPicPr/>
          <p:nvPr userDrawn="1"/>
        </p:nvPicPr>
        <p:blipFill>
          <a:blip r:embed="rId4"/>
          <a:srcRect/>
          <a:stretch>
            <a:fillRect/>
          </a:stretch>
        </p:blipFill>
        <p:spPr>
          <a:xfrm>
            <a:off x="7274132" y="6188634"/>
            <a:ext cx="1236569" cy="501648"/>
          </a:xfrm>
          <a:prstGeom prst="rect">
            <a:avLst/>
          </a:prstGeom>
          <a:ln/>
        </p:spPr>
      </p:pic>
      <p:pic>
        <p:nvPicPr>
          <p:cNvPr id="20" name="Picture 19">
            <a:extLst>
              <a:ext uri="{FF2B5EF4-FFF2-40B4-BE49-F238E27FC236}">
                <a16:creationId xmlns="" xmlns:a16="http://schemas.microsoft.com/office/drawing/2014/main" id="{B97CF703-781E-4385-98EC-EB5E14B8E52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29"/>
            <a:ext cx="907655" cy="633763"/>
          </a:xfrm>
          <a:prstGeom prst="rect">
            <a:avLst/>
          </a:prstGeom>
        </p:spPr>
      </p:pic>
      <p:pic>
        <p:nvPicPr>
          <p:cNvPr id="21" name="Picture 20">
            <a:extLst>
              <a:ext uri="{FF2B5EF4-FFF2-40B4-BE49-F238E27FC236}">
                <a16:creationId xmlns="" xmlns:a16="http://schemas.microsoft.com/office/drawing/2014/main" id="{626A3761-6344-444A-A87F-CA07B80CADD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95024"/>
            <a:ext cx="1444082" cy="526572"/>
          </a:xfrm>
          <a:prstGeom prst="rect">
            <a:avLst/>
          </a:prstGeom>
        </p:spPr>
      </p:pic>
      <p:pic>
        <p:nvPicPr>
          <p:cNvPr id="22" name="Picture 21">
            <a:extLst>
              <a:ext uri="{FF2B5EF4-FFF2-40B4-BE49-F238E27FC236}">
                <a16:creationId xmlns="" xmlns:a16="http://schemas.microsoft.com/office/drawing/2014/main" id="{36DE5E89-2031-43DB-AEE9-715AF37139D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71913"/>
            <a:ext cx="907655" cy="907655"/>
          </a:xfrm>
          <a:prstGeom prst="rect">
            <a:avLst/>
          </a:prstGeom>
        </p:spPr>
      </p:pic>
    </p:spTree>
    <p:extLst>
      <p:ext uri="{BB962C8B-B14F-4D97-AF65-F5344CB8AC3E}">
        <p14:creationId xmlns:p14="http://schemas.microsoft.com/office/powerpoint/2010/main" val="4009726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2B3EF-19A2-4829-A4E6-5C55BF78D57B}"/>
              </a:ext>
            </a:extLst>
          </p:cNvPr>
          <p:cNvSpPr>
            <a:spLocks noGrp="1"/>
          </p:cNvSpPr>
          <p:nvPr>
            <p:ph type="title"/>
          </p:nvPr>
        </p:nvSpPr>
        <p:spPr/>
        <p:txBody>
          <a:bodyPr/>
          <a:lstStyle>
            <a:lvl1pPr algn="r" rtl="1">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52F0A44A-4267-434F-AFF8-F59AA9F3B99A}"/>
              </a:ext>
            </a:extLst>
          </p:cNvPr>
          <p:cNvSpPr>
            <a:spLocks noGrp="1"/>
          </p:cNvSpPr>
          <p:nvPr>
            <p:ph type="body" orient="vert" idx="1"/>
          </p:nvPr>
        </p:nvSpPr>
        <p:spPr/>
        <p:txBody>
          <a:bodyPr vert="eaVert"/>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a:extLst>
              <a:ext uri="{FF2B5EF4-FFF2-40B4-BE49-F238E27FC236}">
                <a16:creationId xmlns="" xmlns:a16="http://schemas.microsoft.com/office/drawing/2014/main" id="{244FF0C5-A58A-4371-B394-8B9A6C5C17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1" name="Rectangle 20">
            <a:extLst>
              <a:ext uri="{FF2B5EF4-FFF2-40B4-BE49-F238E27FC236}">
                <a16:creationId xmlns="" xmlns:a16="http://schemas.microsoft.com/office/drawing/2014/main" id="{DB05DBF2-FA5D-491E-B3E2-9CC22C44D092}"/>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B2881305-5BA2-4620-BBA0-285C27B81C3F}"/>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3CAE5F69-3620-4268-B327-984FDD1B4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8" name="image4.png">
            <a:extLst>
              <a:ext uri="{FF2B5EF4-FFF2-40B4-BE49-F238E27FC236}">
                <a16:creationId xmlns="" xmlns:a16="http://schemas.microsoft.com/office/drawing/2014/main" id="{D6E04136-5BC4-4B3B-8508-9D2735D2DDE5}"/>
              </a:ext>
            </a:extLst>
          </p:cNvPr>
          <p:cNvPicPr/>
          <p:nvPr userDrawn="1"/>
        </p:nvPicPr>
        <p:blipFill>
          <a:blip r:embed="rId4"/>
          <a:srcRect/>
          <a:stretch>
            <a:fillRect/>
          </a:stretch>
        </p:blipFill>
        <p:spPr>
          <a:xfrm>
            <a:off x="7274132" y="6188634"/>
            <a:ext cx="1236569" cy="501648"/>
          </a:xfrm>
          <a:prstGeom prst="rect">
            <a:avLst/>
          </a:prstGeom>
          <a:ln/>
        </p:spPr>
      </p:pic>
      <p:pic>
        <p:nvPicPr>
          <p:cNvPr id="19" name="Picture 18">
            <a:extLst>
              <a:ext uri="{FF2B5EF4-FFF2-40B4-BE49-F238E27FC236}">
                <a16:creationId xmlns="" xmlns:a16="http://schemas.microsoft.com/office/drawing/2014/main" id="{12676BA8-1065-4097-AD47-FD63381331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2" name="Picture 11">
            <a:extLst>
              <a:ext uri="{FF2B5EF4-FFF2-40B4-BE49-F238E27FC236}">
                <a16:creationId xmlns="" xmlns:a16="http://schemas.microsoft.com/office/drawing/2014/main" id="{F512CDD4-0CA1-4263-96B3-93B46364FC1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4" name="Picture 13">
            <a:extLst>
              <a:ext uri="{FF2B5EF4-FFF2-40B4-BE49-F238E27FC236}">
                <a16:creationId xmlns="" xmlns:a16="http://schemas.microsoft.com/office/drawing/2014/main" id="{4947F538-D13A-46E1-ACF3-45DAD8D33C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222315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9C63D2A-41CE-49F1-A74F-1F35A38684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sp>
        <p:nvSpPr>
          <p:cNvPr id="2" name="Vertical Title 1">
            <a:extLst>
              <a:ext uri="{FF2B5EF4-FFF2-40B4-BE49-F238E27FC236}">
                <a16:creationId xmlns="" xmlns:a16="http://schemas.microsoft.com/office/drawing/2014/main" id="{B586619F-FBC7-46DE-A6C8-4F8BDCB4B223}"/>
              </a:ext>
            </a:extLst>
          </p:cNvPr>
          <p:cNvSpPr>
            <a:spLocks noGrp="1"/>
          </p:cNvSpPr>
          <p:nvPr>
            <p:ph type="title" orient="vert"/>
          </p:nvPr>
        </p:nvSpPr>
        <p:spPr>
          <a:xfrm>
            <a:off x="838200" y="392153"/>
            <a:ext cx="2628900" cy="5811838"/>
          </a:xfrm>
        </p:spPr>
        <p:txBody>
          <a:bodyPr vert="eaVert"/>
          <a:lstStyle>
            <a:lvl1pPr algn="r" rtl="1">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D6950423-EF6F-4E49-833E-AA1E7D6927D4}"/>
              </a:ext>
            </a:extLst>
          </p:cNvPr>
          <p:cNvSpPr>
            <a:spLocks noGrp="1"/>
          </p:cNvSpPr>
          <p:nvPr>
            <p:ph type="body" orient="vert" idx="1"/>
          </p:nvPr>
        </p:nvSpPr>
        <p:spPr>
          <a:xfrm>
            <a:off x="3553120" y="392153"/>
            <a:ext cx="7734300" cy="5811838"/>
          </a:xfrm>
        </p:spPr>
        <p:txBody>
          <a:bodyPr vert="eaVert"/>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 xmlns:a16="http://schemas.microsoft.com/office/drawing/2014/main" id="{502DA405-794D-4E82-8694-E66365E5FD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 xmlns:a16="http://schemas.microsoft.com/office/drawing/2014/main" id="{1F4D7003-859E-49B4-8EFE-3466117274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4" name="image4.png">
            <a:extLst>
              <a:ext uri="{FF2B5EF4-FFF2-40B4-BE49-F238E27FC236}">
                <a16:creationId xmlns="" xmlns:a16="http://schemas.microsoft.com/office/drawing/2014/main" id="{569C2328-3E0F-440D-8A43-8CCD215DD405}"/>
              </a:ext>
            </a:extLst>
          </p:cNvPr>
          <p:cNvPicPr/>
          <p:nvPr userDrawn="1"/>
        </p:nvPicPr>
        <p:blipFill>
          <a:blip r:embed="rId5"/>
          <a:srcRect/>
          <a:stretch>
            <a:fillRect/>
          </a:stretch>
        </p:blipFill>
        <p:spPr>
          <a:xfrm>
            <a:off x="7274132" y="6188634"/>
            <a:ext cx="1236569" cy="501648"/>
          </a:xfrm>
          <a:prstGeom prst="rect">
            <a:avLst/>
          </a:prstGeom>
          <a:ln/>
        </p:spPr>
      </p:pic>
      <p:pic>
        <p:nvPicPr>
          <p:cNvPr id="16" name="Picture 15">
            <a:extLst>
              <a:ext uri="{FF2B5EF4-FFF2-40B4-BE49-F238E27FC236}">
                <a16:creationId xmlns="" xmlns:a16="http://schemas.microsoft.com/office/drawing/2014/main" id="{2FE33245-9F2C-4FCD-A01E-7ED51E8528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 xmlns:a16="http://schemas.microsoft.com/office/drawing/2014/main" id="{D0AD0D5C-F67B-4A14-AA16-AEFEB09A1D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179005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5405D-9116-43BC-B7FA-FFEEE28E5271}"/>
              </a:ext>
            </a:extLst>
          </p:cNvPr>
          <p:cNvSpPr>
            <a:spLocks noGrp="1"/>
          </p:cNvSpPr>
          <p:nvPr>
            <p:ph type="title"/>
          </p:nvPr>
        </p:nvSpPr>
        <p:spPr/>
        <p:txBody>
          <a:bodyPr/>
          <a:lstStyle>
            <a:lvl1pPr algn="r" rtl="1">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FB3D0E81-049D-4C42-98E5-261E5E24AAAC}"/>
              </a:ext>
            </a:extLst>
          </p:cNvPr>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 xmlns:a16="http://schemas.microsoft.com/office/drawing/2014/main" id="{9B6F98B1-166C-4CEF-B429-54A1DC297D45}"/>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9D38111D-9A0D-44F3-86BD-949857EC9C93}"/>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 xmlns:a16="http://schemas.microsoft.com/office/drawing/2014/main" id="{C82659AD-54B2-46C5-8D89-35BC4841C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28" name="Picture 27">
            <a:extLst>
              <a:ext uri="{FF2B5EF4-FFF2-40B4-BE49-F238E27FC236}">
                <a16:creationId xmlns="" xmlns:a16="http://schemas.microsoft.com/office/drawing/2014/main" id="{7648EA95-4E6D-412B-AF94-D8D53A8BF9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29" name="image4.png">
            <a:extLst>
              <a:ext uri="{FF2B5EF4-FFF2-40B4-BE49-F238E27FC236}">
                <a16:creationId xmlns="" xmlns:a16="http://schemas.microsoft.com/office/drawing/2014/main" id="{6FB5661D-744B-4CB0-910C-36D529279860}"/>
              </a:ext>
            </a:extLst>
          </p:cNvPr>
          <p:cNvPicPr/>
          <p:nvPr userDrawn="1"/>
        </p:nvPicPr>
        <p:blipFill>
          <a:blip r:embed="rId4"/>
          <a:srcRect/>
          <a:stretch>
            <a:fillRect/>
          </a:stretch>
        </p:blipFill>
        <p:spPr>
          <a:xfrm>
            <a:off x="7274132" y="6188634"/>
            <a:ext cx="1236569" cy="501648"/>
          </a:xfrm>
          <a:prstGeom prst="rect">
            <a:avLst/>
          </a:prstGeom>
          <a:ln/>
        </p:spPr>
      </p:pic>
      <p:pic>
        <p:nvPicPr>
          <p:cNvPr id="30" name="Picture 29">
            <a:extLst>
              <a:ext uri="{FF2B5EF4-FFF2-40B4-BE49-F238E27FC236}">
                <a16:creationId xmlns="" xmlns:a16="http://schemas.microsoft.com/office/drawing/2014/main" id="{689AEE08-A1E0-4195-8287-D5489E34A3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2" name="Picture 11">
            <a:extLst>
              <a:ext uri="{FF2B5EF4-FFF2-40B4-BE49-F238E27FC236}">
                <a16:creationId xmlns="" xmlns:a16="http://schemas.microsoft.com/office/drawing/2014/main" id="{C9FF4BC8-6FC0-405E-917A-57BD2007E44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3" name="Picture 12">
            <a:extLst>
              <a:ext uri="{FF2B5EF4-FFF2-40B4-BE49-F238E27FC236}">
                <a16:creationId xmlns="" xmlns:a16="http://schemas.microsoft.com/office/drawing/2014/main" id="{FB420C0A-340F-4D7C-B59E-05FAB5D4190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9593987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3C41CB-3EAD-4159-97AC-71869439A451}"/>
              </a:ext>
            </a:extLst>
          </p:cNvPr>
          <p:cNvSpPr>
            <a:spLocks noGrp="1"/>
          </p:cNvSpPr>
          <p:nvPr>
            <p:ph type="title"/>
          </p:nvPr>
        </p:nvSpPr>
        <p:spPr>
          <a:xfrm>
            <a:off x="831851" y="1709740"/>
            <a:ext cx="10515600" cy="2852737"/>
          </a:xfrm>
        </p:spPr>
        <p:txBody>
          <a:bodyPr anchor="b"/>
          <a:lstStyle>
            <a:lvl1pPr algn="r" rtl="1">
              <a:defRPr sz="6000"/>
            </a:lvl1pPr>
          </a:lstStyle>
          <a:p>
            <a:r>
              <a:rPr lang="en-US" dirty="0"/>
              <a:t>Click to edit Master title style</a:t>
            </a:r>
          </a:p>
        </p:txBody>
      </p:sp>
      <p:sp>
        <p:nvSpPr>
          <p:cNvPr id="3" name="Text Placeholder 2">
            <a:extLst>
              <a:ext uri="{FF2B5EF4-FFF2-40B4-BE49-F238E27FC236}">
                <a16:creationId xmlns="" xmlns:a16="http://schemas.microsoft.com/office/drawing/2014/main" id="{04A80954-5EDF-403F-995D-A3CD301E8943}"/>
              </a:ext>
            </a:extLst>
          </p:cNvPr>
          <p:cNvSpPr>
            <a:spLocks noGrp="1"/>
          </p:cNvSpPr>
          <p:nvPr>
            <p:ph type="body" idx="1"/>
          </p:nvPr>
        </p:nvSpPr>
        <p:spPr>
          <a:xfrm>
            <a:off x="831851" y="4589465"/>
            <a:ext cx="10515600" cy="1500187"/>
          </a:xfrm>
        </p:spPr>
        <p:txBody>
          <a:bodyPr/>
          <a:lstStyle>
            <a:lvl1pPr marL="0" indent="0" algn="r" rtl="1">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pic>
        <p:nvPicPr>
          <p:cNvPr id="18" name="Picture 17">
            <a:extLst>
              <a:ext uri="{FF2B5EF4-FFF2-40B4-BE49-F238E27FC236}">
                <a16:creationId xmlns="" xmlns:a16="http://schemas.microsoft.com/office/drawing/2014/main" id="{66CEF1A8-0596-4F95-9679-274DBB6C1B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 xmlns:a16="http://schemas.microsoft.com/office/drawing/2014/main" id="{0F149C08-28C2-485C-B1FA-3422ACD8C6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0" name="image4.png">
            <a:extLst>
              <a:ext uri="{FF2B5EF4-FFF2-40B4-BE49-F238E27FC236}">
                <a16:creationId xmlns="" xmlns:a16="http://schemas.microsoft.com/office/drawing/2014/main" id="{A73B7ACA-CBA1-4F5F-B0BA-96F4A79D09DE}"/>
              </a:ext>
            </a:extLst>
          </p:cNvPr>
          <p:cNvPicPr/>
          <p:nvPr userDrawn="1"/>
        </p:nvPicPr>
        <p:blipFill>
          <a:blip r:embed="rId4"/>
          <a:srcRect/>
          <a:stretch>
            <a:fillRect/>
          </a:stretch>
        </p:blipFill>
        <p:spPr>
          <a:xfrm>
            <a:off x="7274132" y="6188634"/>
            <a:ext cx="1236569" cy="501648"/>
          </a:xfrm>
          <a:prstGeom prst="rect">
            <a:avLst/>
          </a:prstGeom>
          <a:ln/>
        </p:spPr>
      </p:pic>
      <p:pic>
        <p:nvPicPr>
          <p:cNvPr id="11" name="Picture 10">
            <a:extLst>
              <a:ext uri="{FF2B5EF4-FFF2-40B4-BE49-F238E27FC236}">
                <a16:creationId xmlns="" xmlns:a16="http://schemas.microsoft.com/office/drawing/2014/main" id="{2B679E6D-A66B-4BBF-A91D-4919AFAE50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3" name="Picture 12">
            <a:extLst>
              <a:ext uri="{FF2B5EF4-FFF2-40B4-BE49-F238E27FC236}">
                <a16:creationId xmlns="" xmlns:a16="http://schemas.microsoft.com/office/drawing/2014/main" id="{A4D87BCC-C702-46EB-B655-63CAB29332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5" name="Picture 14">
            <a:extLst>
              <a:ext uri="{FF2B5EF4-FFF2-40B4-BE49-F238E27FC236}">
                <a16:creationId xmlns="" xmlns:a16="http://schemas.microsoft.com/office/drawing/2014/main" id="{C15083AF-9498-46DE-8824-F1363BCA0D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60284"/>
            <a:ext cx="907655" cy="633763"/>
          </a:xfrm>
          <a:prstGeom prst="rect">
            <a:avLst/>
          </a:prstGeom>
        </p:spPr>
      </p:pic>
      <p:pic>
        <p:nvPicPr>
          <p:cNvPr id="16" name="Picture 15">
            <a:extLst>
              <a:ext uri="{FF2B5EF4-FFF2-40B4-BE49-F238E27FC236}">
                <a16:creationId xmlns="" xmlns:a16="http://schemas.microsoft.com/office/drawing/2014/main" id="{CE76ECBD-2D1D-42D0-899A-25C0111E764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95025"/>
            <a:ext cx="1444082" cy="526572"/>
          </a:xfrm>
          <a:prstGeom prst="rect">
            <a:avLst/>
          </a:prstGeom>
        </p:spPr>
      </p:pic>
      <p:pic>
        <p:nvPicPr>
          <p:cNvPr id="19" name="Picture 18">
            <a:extLst>
              <a:ext uri="{FF2B5EF4-FFF2-40B4-BE49-F238E27FC236}">
                <a16:creationId xmlns="" xmlns:a16="http://schemas.microsoft.com/office/drawing/2014/main" id="{CC5525C5-90A8-4604-85D9-DC08328981D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611903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C2E5A0-D84C-4AD0-8E6E-523D937F805F}"/>
              </a:ext>
            </a:extLst>
          </p:cNvPr>
          <p:cNvSpPr>
            <a:spLocks noGrp="1"/>
          </p:cNvSpPr>
          <p:nvPr>
            <p:ph type="title"/>
          </p:nvPr>
        </p:nvSpPr>
        <p:spPr/>
        <p:txBody>
          <a:bodyPr/>
          <a:lstStyle>
            <a:lvl1pPr algn="r" rtl="1">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4086E8F0-0053-45D4-A91C-82D712446BFC}"/>
              </a:ext>
            </a:extLst>
          </p:cNvPr>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C976D9B3-DAF8-4435-A110-F6BDC7F8C01D}"/>
              </a:ext>
            </a:extLst>
          </p:cNvPr>
          <p:cNvSpPr>
            <a:spLocks noGrp="1"/>
          </p:cNvSpPr>
          <p:nvPr>
            <p:ph sz="half" idx="2"/>
          </p:nvPr>
        </p:nvSpPr>
        <p:spPr>
          <a:xfrm>
            <a:off x="6172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a:extLst>
              <a:ext uri="{FF2B5EF4-FFF2-40B4-BE49-F238E27FC236}">
                <a16:creationId xmlns="" xmlns:a16="http://schemas.microsoft.com/office/drawing/2014/main" id="{A3219DDF-5863-4B65-A8C4-7929701B3C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4" name="Rectangle 23">
            <a:extLst>
              <a:ext uri="{FF2B5EF4-FFF2-40B4-BE49-F238E27FC236}">
                <a16:creationId xmlns="" xmlns:a16="http://schemas.microsoft.com/office/drawing/2014/main" id="{958E070F-7775-433E-90EE-76CD6542C7E6}"/>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B3FCE9F-44AA-4589-B8D0-52FC540D7FB9}"/>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4A563FFA-01B7-4BF0-98BF-1BB97F98F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6" name="image4.png">
            <a:extLst>
              <a:ext uri="{FF2B5EF4-FFF2-40B4-BE49-F238E27FC236}">
                <a16:creationId xmlns="" xmlns:a16="http://schemas.microsoft.com/office/drawing/2014/main" id="{3F56A4DB-E678-4E36-968E-7558BC8A8FCF}"/>
              </a:ext>
            </a:extLst>
          </p:cNvPr>
          <p:cNvPicPr/>
          <p:nvPr userDrawn="1"/>
        </p:nvPicPr>
        <p:blipFill>
          <a:blip r:embed="rId4"/>
          <a:srcRect/>
          <a:stretch>
            <a:fillRect/>
          </a:stretch>
        </p:blipFill>
        <p:spPr>
          <a:xfrm>
            <a:off x="7274132" y="6188634"/>
            <a:ext cx="1236569" cy="501648"/>
          </a:xfrm>
          <a:prstGeom prst="rect">
            <a:avLst/>
          </a:prstGeom>
          <a:ln/>
        </p:spPr>
      </p:pic>
      <p:pic>
        <p:nvPicPr>
          <p:cNvPr id="17" name="Picture 16">
            <a:extLst>
              <a:ext uri="{FF2B5EF4-FFF2-40B4-BE49-F238E27FC236}">
                <a16:creationId xmlns="" xmlns:a16="http://schemas.microsoft.com/office/drawing/2014/main" id="{BDDD1EDB-122D-401B-8AE4-CCF901D256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3" name="Picture 12">
            <a:extLst>
              <a:ext uri="{FF2B5EF4-FFF2-40B4-BE49-F238E27FC236}">
                <a16:creationId xmlns="" xmlns:a16="http://schemas.microsoft.com/office/drawing/2014/main" id="{F42509F3-F2A7-42C8-B3A8-1F41FA2FA1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4" name="Picture 13">
            <a:extLst>
              <a:ext uri="{FF2B5EF4-FFF2-40B4-BE49-F238E27FC236}">
                <a16:creationId xmlns="" xmlns:a16="http://schemas.microsoft.com/office/drawing/2014/main" id="{3A56848B-125C-46FD-B5D1-7843B3170D1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7251119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27FB2-4CC9-44CE-9DA7-2057A8DBC6F2}"/>
              </a:ext>
            </a:extLst>
          </p:cNvPr>
          <p:cNvSpPr>
            <a:spLocks noGrp="1"/>
          </p:cNvSpPr>
          <p:nvPr>
            <p:ph type="title"/>
          </p:nvPr>
        </p:nvSpPr>
        <p:spPr>
          <a:xfrm>
            <a:off x="839788" y="365127"/>
            <a:ext cx="10515600" cy="1325563"/>
          </a:xfrm>
        </p:spPr>
        <p:txBody>
          <a:bodyPr/>
          <a:lstStyle>
            <a:lvl1pPr algn="r" rtl="1">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DEAE1F01-7442-43AE-B192-9847F4AA928F}"/>
              </a:ext>
            </a:extLst>
          </p:cNvPr>
          <p:cNvSpPr>
            <a:spLocks noGrp="1"/>
          </p:cNvSpPr>
          <p:nvPr>
            <p:ph type="body" idx="1"/>
          </p:nvPr>
        </p:nvSpPr>
        <p:spPr>
          <a:xfrm>
            <a:off x="839789" y="1681163"/>
            <a:ext cx="5157787" cy="823912"/>
          </a:xfrm>
        </p:spPr>
        <p:txBody>
          <a:bodyPr anchor="b"/>
          <a:lstStyle>
            <a:lvl1pPr marL="0" indent="0" algn="r" rtl="1">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D08A5F84-8D4D-41C5-A6ED-879A02121EF2}"/>
              </a:ext>
            </a:extLst>
          </p:cNvPr>
          <p:cNvSpPr>
            <a:spLocks noGrp="1"/>
          </p:cNvSpPr>
          <p:nvPr>
            <p:ph sz="half" idx="2"/>
          </p:nvPr>
        </p:nvSpPr>
        <p:spPr>
          <a:xfrm>
            <a:off x="839789" y="2505075"/>
            <a:ext cx="5157787" cy="3684588"/>
          </a:xfrm>
        </p:spPr>
        <p:txBody>
          <a:bodyPr/>
          <a:lstStyle>
            <a:lvl3pPr algn="r" rtl="1">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271D2160-17A8-4AEE-9AF8-B915D3D75E15}"/>
              </a:ext>
            </a:extLst>
          </p:cNvPr>
          <p:cNvSpPr>
            <a:spLocks noGrp="1"/>
          </p:cNvSpPr>
          <p:nvPr>
            <p:ph type="body" sz="quarter" idx="3"/>
          </p:nvPr>
        </p:nvSpPr>
        <p:spPr>
          <a:xfrm>
            <a:off x="6172201" y="1681163"/>
            <a:ext cx="5183188" cy="823912"/>
          </a:xfrm>
        </p:spPr>
        <p:txBody>
          <a:bodyPr anchor="b"/>
          <a:lstStyle>
            <a:lvl1pPr marL="0" indent="0" algn="r" rtl="1">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6485BC3-67A8-4FB8-A865-0C0729922F6F}"/>
              </a:ext>
            </a:extLst>
          </p:cNvPr>
          <p:cNvSpPr>
            <a:spLocks noGrp="1"/>
          </p:cNvSpPr>
          <p:nvPr>
            <p:ph sz="quarter" idx="4"/>
          </p:nvPr>
        </p:nvSpPr>
        <p:spPr>
          <a:xfrm>
            <a:off x="6172201" y="2505075"/>
            <a:ext cx="5183188" cy="368458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 xmlns:a16="http://schemas.microsoft.com/office/drawing/2014/main" id="{9A681E6C-C747-4D59-B430-269FCE857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3" name="Rectangle 22">
            <a:extLst>
              <a:ext uri="{FF2B5EF4-FFF2-40B4-BE49-F238E27FC236}">
                <a16:creationId xmlns="" xmlns:a16="http://schemas.microsoft.com/office/drawing/2014/main" id="{AA084D54-8887-4E10-B82C-3803018D66BA}"/>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FC5F197-117D-4CB3-B35C-2CAC7574C562}"/>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5DCEF692-BE05-4220-A9B6-DF2D15698B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21" name="image4.png">
            <a:extLst>
              <a:ext uri="{FF2B5EF4-FFF2-40B4-BE49-F238E27FC236}">
                <a16:creationId xmlns="" xmlns:a16="http://schemas.microsoft.com/office/drawing/2014/main" id="{411E9544-A6E6-430E-8A5D-3728260B5259}"/>
              </a:ext>
            </a:extLst>
          </p:cNvPr>
          <p:cNvPicPr/>
          <p:nvPr userDrawn="1"/>
        </p:nvPicPr>
        <p:blipFill>
          <a:blip r:embed="rId4"/>
          <a:srcRect/>
          <a:stretch>
            <a:fillRect/>
          </a:stretch>
        </p:blipFill>
        <p:spPr>
          <a:xfrm>
            <a:off x="7274132" y="6188634"/>
            <a:ext cx="1236569" cy="501648"/>
          </a:xfrm>
          <a:prstGeom prst="rect">
            <a:avLst/>
          </a:prstGeom>
          <a:ln/>
        </p:spPr>
      </p:pic>
      <p:pic>
        <p:nvPicPr>
          <p:cNvPr id="25" name="Picture 24">
            <a:extLst>
              <a:ext uri="{FF2B5EF4-FFF2-40B4-BE49-F238E27FC236}">
                <a16:creationId xmlns="" xmlns:a16="http://schemas.microsoft.com/office/drawing/2014/main" id="{27DD75E4-454D-4192-B9AD-733C3A0D10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5" name="Picture 14">
            <a:extLst>
              <a:ext uri="{FF2B5EF4-FFF2-40B4-BE49-F238E27FC236}">
                <a16:creationId xmlns="" xmlns:a16="http://schemas.microsoft.com/office/drawing/2014/main" id="{C19B5713-E974-4D74-9889-21FD2BB2C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7" name="Picture 16">
            <a:extLst>
              <a:ext uri="{FF2B5EF4-FFF2-40B4-BE49-F238E27FC236}">
                <a16:creationId xmlns="" xmlns:a16="http://schemas.microsoft.com/office/drawing/2014/main" id="{19538D07-C5ED-47F7-BEDA-B37EE18837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1705428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5363C-7531-4593-A015-0171C501BA2E}"/>
              </a:ext>
            </a:extLst>
          </p:cNvPr>
          <p:cNvSpPr>
            <a:spLocks noGrp="1"/>
          </p:cNvSpPr>
          <p:nvPr>
            <p:ph type="title"/>
          </p:nvPr>
        </p:nvSpPr>
        <p:spPr/>
        <p:txBody>
          <a:bodyPr/>
          <a:lstStyle>
            <a:lvl1pPr algn="r" rtl="1">
              <a:defRPr/>
            </a:lvl1pPr>
          </a:lstStyle>
          <a:p>
            <a:r>
              <a:rPr lang="en-US" dirty="0"/>
              <a:t>Click to edit Master title style</a:t>
            </a:r>
          </a:p>
        </p:txBody>
      </p:sp>
      <p:pic>
        <p:nvPicPr>
          <p:cNvPr id="30" name="Picture 29">
            <a:extLst>
              <a:ext uri="{FF2B5EF4-FFF2-40B4-BE49-F238E27FC236}">
                <a16:creationId xmlns="" xmlns:a16="http://schemas.microsoft.com/office/drawing/2014/main" id="{360134D2-FD76-4F6D-8617-4269729B1E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31" name="Rectangle 30">
            <a:extLst>
              <a:ext uri="{FF2B5EF4-FFF2-40B4-BE49-F238E27FC236}">
                <a16:creationId xmlns="" xmlns:a16="http://schemas.microsoft.com/office/drawing/2014/main" id="{68274BAE-F60E-498C-A4F4-BFCA9C0A6E5F}"/>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A6215699-C9A3-4F2E-8879-0F4311959D66}"/>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82CEE3B7-27DE-4D7C-BB2D-9D051929D4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3" name="image4.png">
            <a:extLst>
              <a:ext uri="{FF2B5EF4-FFF2-40B4-BE49-F238E27FC236}">
                <a16:creationId xmlns="" xmlns:a16="http://schemas.microsoft.com/office/drawing/2014/main" id="{2540A506-78D3-4692-B865-160E4E52156C}"/>
              </a:ext>
            </a:extLst>
          </p:cNvPr>
          <p:cNvPicPr/>
          <p:nvPr userDrawn="1"/>
        </p:nvPicPr>
        <p:blipFill>
          <a:blip r:embed="rId4"/>
          <a:srcRect/>
          <a:stretch>
            <a:fillRect/>
          </a:stretch>
        </p:blipFill>
        <p:spPr>
          <a:xfrm>
            <a:off x="7274132" y="6188634"/>
            <a:ext cx="1236569" cy="501648"/>
          </a:xfrm>
          <a:prstGeom prst="rect">
            <a:avLst/>
          </a:prstGeom>
          <a:ln/>
        </p:spPr>
      </p:pic>
      <p:pic>
        <p:nvPicPr>
          <p:cNvPr id="14" name="Picture 13">
            <a:extLst>
              <a:ext uri="{FF2B5EF4-FFF2-40B4-BE49-F238E27FC236}">
                <a16:creationId xmlns="" xmlns:a16="http://schemas.microsoft.com/office/drawing/2014/main" id="{5865B5F1-481C-446F-B43E-A0AC76D8301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 xmlns:a16="http://schemas.microsoft.com/office/drawing/2014/main" id="{DEB858E4-4432-4150-888D-2705F43761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7" name="Picture 16">
            <a:extLst>
              <a:ext uri="{FF2B5EF4-FFF2-40B4-BE49-F238E27FC236}">
                <a16:creationId xmlns="" xmlns:a16="http://schemas.microsoft.com/office/drawing/2014/main" id="{21664AB0-1965-497D-A67A-447D12DC31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1290902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4FD3523B-23A2-4135-8425-B5181416AF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 xmlns:a16="http://schemas.microsoft.com/office/drawing/2014/main" id="{78B8FB22-FBB6-4BEB-8139-18BA72281A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0" name="image4.png">
            <a:extLst>
              <a:ext uri="{FF2B5EF4-FFF2-40B4-BE49-F238E27FC236}">
                <a16:creationId xmlns="" xmlns:a16="http://schemas.microsoft.com/office/drawing/2014/main" id="{C5C552AF-C1C3-4EC5-B6EB-FDEEB717E66C}"/>
              </a:ext>
            </a:extLst>
          </p:cNvPr>
          <p:cNvPicPr/>
          <p:nvPr userDrawn="1"/>
        </p:nvPicPr>
        <p:blipFill>
          <a:blip r:embed="rId4"/>
          <a:srcRect/>
          <a:stretch>
            <a:fillRect/>
          </a:stretch>
        </p:blipFill>
        <p:spPr>
          <a:xfrm>
            <a:off x="7274132" y="6188634"/>
            <a:ext cx="1236569" cy="501648"/>
          </a:xfrm>
          <a:prstGeom prst="rect">
            <a:avLst/>
          </a:prstGeom>
          <a:ln/>
        </p:spPr>
      </p:pic>
      <p:pic>
        <p:nvPicPr>
          <p:cNvPr id="15" name="Picture 14">
            <a:extLst>
              <a:ext uri="{FF2B5EF4-FFF2-40B4-BE49-F238E27FC236}">
                <a16:creationId xmlns="" xmlns:a16="http://schemas.microsoft.com/office/drawing/2014/main" id="{2DE13F9B-E3E0-4885-B869-3F7944A83B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8" name="Picture 7">
            <a:extLst>
              <a:ext uri="{FF2B5EF4-FFF2-40B4-BE49-F238E27FC236}">
                <a16:creationId xmlns="" xmlns:a16="http://schemas.microsoft.com/office/drawing/2014/main" id="{AF2BF551-863B-4AB4-B438-7A1721C1A2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1" name="Picture 10">
            <a:extLst>
              <a:ext uri="{FF2B5EF4-FFF2-40B4-BE49-F238E27FC236}">
                <a16:creationId xmlns="" xmlns:a16="http://schemas.microsoft.com/office/drawing/2014/main" id="{865A4698-EBE7-4BC4-8189-642275FA5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16045104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341065-630F-4E4B-BF64-2399158E9F15}"/>
              </a:ext>
            </a:extLst>
          </p:cNvPr>
          <p:cNvSpPr>
            <a:spLocks noGrp="1"/>
          </p:cNvSpPr>
          <p:nvPr>
            <p:ph type="title"/>
          </p:nvPr>
        </p:nvSpPr>
        <p:spPr>
          <a:xfrm>
            <a:off x="7421563" y="481229"/>
            <a:ext cx="3932237" cy="1600200"/>
          </a:xfrm>
        </p:spPr>
        <p:txBody>
          <a:bodyPr anchor="b"/>
          <a:lstStyle>
            <a:lvl1pPr algn="r" rtl="1">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12374C1C-A7A6-4915-968E-06D19AD6A3E9}"/>
              </a:ext>
            </a:extLst>
          </p:cNvPr>
          <p:cNvSpPr>
            <a:spLocks noGrp="1"/>
          </p:cNvSpPr>
          <p:nvPr>
            <p:ph idx="1"/>
          </p:nvPr>
        </p:nvSpPr>
        <p:spPr>
          <a:xfrm>
            <a:off x="838200" y="1019392"/>
            <a:ext cx="6172200" cy="4873625"/>
          </a:xfrm>
        </p:spPr>
        <p:txBody>
          <a:bodyPr/>
          <a:lstStyle>
            <a:lvl1pPr algn="r" rtl="1">
              <a:defRPr sz="3200"/>
            </a:lvl1pPr>
            <a:lvl2pPr algn="r" rtl="1">
              <a:defRPr sz="2800"/>
            </a:lvl2pPr>
            <a:lvl3pPr algn="r" rtl="1">
              <a:defRPr sz="2400"/>
            </a:lvl3pPr>
            <a:lvl4pPr algn="r" rtl="1">
              <a:defRPr sz="2000"/>
            </a:lvl4pPr>
            <a:lvl5pPr algn="r" rtl="1">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D1B8D32A-90A3-4B8D-9900-59FA8ACCF361}"/>
              </a:ext>
            </a:extLst>
          </p:cNvPr>
          <p:cNvSpPr>
            <a:spLocks noGrp="1"/>
          </p:cNvSpPr>
          <p:nvPr>
            <p:ph type="body" sz="half" idx="2"/>
          </p:nvPr>
        </p:nvSpPr>
        <p:spPr>
          <a:xfrm>
            <a:off x="7421563" y="2081429"/>
            <a:ext cx="3932237" cy="3811588"/>
          </a:xfrm>
        </p:spPr>
        <p:txBody>
          <a:bodyPr/>
          <a:lstStyle>
            <a:lvl1pPr marL="0" indent="0" algn="r" rtl="1">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pic>
        <p:nvPicPr>
          <p:cNvPr id="17" name="Picture 16">
            <a:extLst>
              <a:ext uri="{FF2B5EF4-FFF2-40B4-BE49-F238E27FC236}">
                <a16:creationId xmlns="" xmlns:a16="http://schemas.microsoft.com/office/drawing/2014/main" id="{16D44776-7E1A-4A9C-B2D8-6F802C18AD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168669"/>
            <a:ext cx="1798637" cy="850723"/>
          </a:xfrm>
          <a:prstGeom prst="rect">
            <a:avLst/>
          </a:prstGeom>
        </p:spPr>
      </p:pic>
      <p:pic>
        <p:nvPicPr>
          <p:cNvPr id="16" name="Picture 15">
            <a:extLst>
              <a:ext uri="{FF2B5EF4-FFF2-40B4-BE49-F238E27FC236}">
                <a16:creationId xmlns="" xmlns:a16="http://schemas.microsoft.com/office/drawing/2014/main" id="{22A6482E-B432-4AD6-9627-C8F4BC7EC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8" name="image4.png">
            <a:extLst>
              <a:ext uri="{FF2B5EF4-FFF2-40B4-BE49-F238E27FC236}">
                <a16:creationId xmlns="" xmlns:a16="http://schemas.microsoft.com/office/drawing/2014/main" id="{8524025F-92BB-428B-8C88-AA5572689D90}"/>
              </a:ext>
            </a:extLst>
          </p:cNvPr>
          <p:cNvPicPr/>
          <p:nvPr userDrawn="1"/>
        </p:nvPicPr>
        <p:blipFill>
          <a:blip r:embed="rId4"/>
          <a:srcRect/>
          <a:stretch>
            <a:fillRect/>
          </a:stretch>
        </p:blipFill>
        <p:spPr>
          <a:xfrm>
            <a:off x="7274132" y="6188634"/>
            <a:ext cx="1236569" cy="501648"/>
          </a:xfrm>
          <a:prstGeom prst="rect">
            <a:avLst/>
          </a:prstGeom>
          <a:ln/>
        </p:spPr>
      </p:pic>
      <p:pic>
        <p:nvPicPr>
          <p:cNvPr id="19" name="Picture 18">
            <a:extLst>
              <a:ext uri="{FF2B5EF4-FFF2-40B4-BE49-F238E27FC236}">
                <a16:creationId xmlns="" xmlns:a16="http://schemas.microsoft.com/office/drawing/2014/main" id="{6CCB614D-1B1B-4702-A511-6D9F66E2B4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 xmlns:a16="http://schemas.microsoft.com/office/drawing/2014/main" id="{9E0EA157-670C-4FEB-8BD3-542EBB2EB00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2" name="Picture 11">
            <a:extLst>
              <a:ext uri="{FF2B5EF4-FFF2-40B4-BE49-F238E27FC236}">
                <a16:creationId xmlns="" xmlns:a16="http://schemas.microsoft.com/office/drawing/2014/main" id="{A31A3A4B-D8D2-46A9-AB41-BE819A6842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7562232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1DF842-EB0B-4AEE-96A6-1AC1AEB324F4}"/>
              </a:ext>
            </a:extLst>
          </p:cNvPr>
          <p:cNvSpPr>
            <a:spLocks noGrp="1"/>
          </p:cNvSpPr>
          <p:nvPr>
            <p:ph type="title"/>
          </p:nvPr>
        </p:nvSpPr>
        <p:spPr>
          <a:xfrm>
            <a:off x="7423151" y="449264"/>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47A6A42-CA57-4F38-82F0-348DB85FB9E4}"/>
              </a:ext>
            </a:extLst>
          </p:cNvPr>
          <p:cNvSpPr>
            <a:spLocks noGrp="1"/>
          </p:cNvSpPr>
          <p:nvPr>
            <p:ph type="pic" idx="1"/>
          </p:nvPr>
        </p:nvSpPr>
        <p:spPr>
          <a:xfrm>
            <a:off x="836612"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EEA36DCA-AE83-4A7C-BBD5-DFA6036CB910}"/>
              </a:ext>
            </a:extLst>
          </p:cNvPr>
          <p:cNvSpPr>
            <a:spLocks noGrp="1"/>
          </p:cNvSpPr>
          <p:nvPr>
            <p:ph type="body" sz="half" idx="2"/>
          </p:nvPr>
        </p:nvSpPr>
        <p:spPr>
          <a:xfrm>
            <a:off x="7423151" y="2049464"/>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9" name="Picture 18">
            <a:extLst>
              <a:ext uri="{FF2B5EF4-FFF2-40B4-BE49-F238E27FC236}">
                <a16:creationId xmlns="" xmlns:a16="http://schemas.microsoft.com/office/drawing/2014/main" id="{14F60DB6-185E-43D7-9257-C96B51E570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6612" y="137026"/>
            <a:ext cx="1798637" cy="850723"/>
          </a:xfrm>
          <a:prstGeom prst="rect">
            <a:avLst/>
          </a:prstGeom>
        </p:spPr>
      </p:pic>
      <p:pic>
        <p:nvPicPr>
          <p:cNvPr id="10" name="Picture 9">
            <a:extLst>
              <a:ext uri="{FF2B5EF4-FFF2-40B4-BE49-F238E27FC236}">
                <a16:creationId xmlns="" xmlns:a16="http://schemas.microsoft.com/office/drawing/2014/main" id="{4A1FAC27-6DA2-41A3-825D-5D9B8290C0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5" name="image4.png">
            <a:extLst>
              <a:ext uri="{FF2B5EF4-FFF2-40B4-BE49-F238E27FC236}">
                <a16:creationId xmlns="" xmlns:a16="http://schemas.microsoft.com/office/drawing/2014/main" id="{CD6CE0AD-D401-4EE1-AAA7-FB3A55B4AD1F}"/>
              </a:ext>
            </a:extLst>
          </p:cNvPr>
          <p:cNvPicPr/>
          <p:nvPr userDrawn="1"/>
        </p:nvPicPr>
        <p:blipFill>
          <a:blip r:embed="rId4"/>
          <a:srcRect/>
          <a:stretch>
            <a:fillRect/>
          </a:stretch>
        </p:blipFill>
        <p:spPr>
          <a:xfrm>
            <a:off x="7274132" y="6188634"/>
            <a:ext cx="1236569" cy="501648"/>
          </a:xfrm>
          <a:prstGeom prst="rect">
            <a:avLst/>
          </a:prstGeom>
          <a:ln/>
        </p:spPr>
      </p:pic>
      <p:pic>
        <p:nvPicPr>
          <p:cNvPr id="16" name="Picture 15">
            <a:extLst>
              <a:ext uri="{FF2B5EF4-FFF2-40B4-BE49-F238E27FC236}">
                <a16:creationId xmlns="" xmlns:a16="http://schemas.microsoft.com/office/drawing/2014/main" id="{3F1C9065-E98B-49EA-93F2-5BDE7D588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 xmlns:a16="http://schemas.microsoft.com/office/drawing/2014/main" id="{12F8D2FA-46AC-431B-9681-A8194080E52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2" name="Picture 11">
            <a:extLst>
              <a:ext uri="{FF2B5EF4-FFF2-40B4-BE49-F238E27FC236}">
                <a16:creationId xmlns="" xmlns:a16="http://schemas.microsoft.com/office/drawing/2014/main" id="{2180F9EA-A346-46BA-82F7-58ABC17F34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435837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37241E1-1898-467F-96E9-1D0A702DBE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FC61426-71F0-404B-A95C-1EA807E39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100F4E-0019-4303-834D-B3350D52E7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B7879-7E8D-48B0-B795-B2071FE58E17}" type="datetimeFigureOut">
              <a:rPr lang="en-US" smtClean="0"/>
              <a:t>02/12/18</a:t>
            </a:fld>
            <a:endParaRPr lang="en-US"/>
          </a:p>
        </p:txBody>
      </p:sp>
      <p:sp>
        <p:nvSpPr>
          <p:cNvPr id="5" name="Footer Placeholder 4">
            <a:extLst>
              <a:ext uri="{FF2B5EF4-FFF2-40B4-BE49-F238E27FC236}">
                <a16:creationId xmlns="" xmlns:a16="http://schemas.microsoft.com/office/drawing/2014/main" id="{1A68033C-236B-4834-B81D-110D6D8841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BCD7207-AD4D-4A46-9D43-A9B1D04989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F3BD8-F06A-426F-B879-962EC16E8C33}" type="slidenum">
              <a:rPr lang="en-US" smtClean="0"/>
              <a:t>‹#›</a:t>
            </a:fld>
            <a:endParaRPr lang="en-US"/>
          </a:p>
        </p:txBody>
      </p:sp>
    </p:spTree>
    <p:extLst>
      <p:ext uri="{BB962C8B-B14F-4D97-AF65-F5344CB8AC3E}">
        <p14:creationId xmlns:p14="http://schemas.microsoft.com/office/powerpoint/2010/main" val="9034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F0FBD7-3F67-4F54-9C80-B0A219458187}"/>
              </a:ext>
            </a:extLst>
          </p:cNvPr>
          <p:cNvSpPr>
            <a:spLocks noGrp="1"/>
          </p:cNvSpPr>
          <p:nvPr>
            <p:ph type="ctrTitle"/>
          </p:nvPr>
        </p:nvSpPr>
        <p:spPr>
          <a:xfrm>
            <a:off x="1631576" y="1550894"/>
            <a:ext cx="9144000" cy="1134216"/>
          </a:xfrm>
        </p:spPr>
        <p:txBody>
          <a:bodyPr>
            <a:noAutofit/>
          </a:bodyPr>
          <a:lstStyle/>
          <a:p>
            <a:r>
              <a:rPr lang="fr-FR" altLang="fr-FR" sz="2800" b="1" dirty="0"/>
              <a:t>ETUDE DE FAISABILITE CONCERNANT LA CREATION DE TROIS PLATEFORMES D’INNOVATION POUR L’ARTISANAT</a:t>
            </a:r>
            <a:endParaRPr lang="fr-FR" altLang="fr-FR" sz="2800" dirty="0">
              <a:latin typeface="Arial Narrow" panose="020B0606020202030204" pitchFamily="34" charset="0"/>
            </a:endParaRPr>
          </a:p>
        </p:txBody>
      </p:sp>
      <p:sp>
        <p:nvSpPr>
          <p:cNvPr id="3" name="Subtitle 2">
            <a:extLst>
              <a:ext uri="{FF2B5EF4-FFF2-40B4-BE49-F238E27FC236}">
                <a16:creationId xmlns="" xmlns:a16="http://schemas.microsoft.com/office/drawing/2014/main" id="{AD153541-D2DF-4AE6-A22E-9AFA9C51260E}"/>
              </a:ext>
            </a:extLst>
          </p:cNvPr>
          <p:cNvSpPr>
            <a:spLocks noGrp="1"/>
          </p:cNvSpPr>
          <p:nvPr>
            <p:ph type="subTitle" idx="1"/>
          </p:nvPr>
        </p:nvSpPr>
        <p:spPr>
          <a:xfrm>
            <a:off x="1470211" y="3276744"/>
            <a:ext cx="9798423" cy="2155868"/>
          </a:xfrm>
        </p:spPr>
        <p:txBody>
          <a:bodyPr>
            <a:normAutofit fontScale="92500" lnSpcReduction="20000"/>
          </a:bodyPr>
          <a:lstStyle/>
          <a:p>
            <a:r>
              <a:rPr lang="fr-FR" altLang="fr-FR" sz="4100" b="1" dirty="0">
                <a:solidFill>
                  <a:srgbClr val="C00000"/>
                </a:solidFill>
              </a:rPr>
              <a:t>Rapport : Mission II</a:t>
            </a:r>
          </a:p>
          <a:p>
            <a:r>
              <a:rPr lang="en-GB" altLang="fr-FR" sz="3800" b="1" dirty="0">
                <a:solidFill>
                  <a:srgbClr val="C00000"/>
                </a:solidFill>
              </a:rPr>
              <a:t>MODELE POUR LES PLATEFORMES </a:t>
            </a:r>
          </a:p>
          <a:p>
            <a:r>
              <a:rPr lang="en-GB" altLang="fr-FR" sz="3800" b="1" dirty="0">
                <a:solidFill>
                  <a:srgbClr val="C00000"/>
                </a:solidFill>
              </a:rPr>
              <a:t>INNOVATION ARTISANAT </a:t>
            </a:r>
          </a:p>
          <a:p>
            <a:r>
              <a:rPr lang="en-GB" altLang="fr-FR" sz="3800" b="1" dirty="0">
                <a:solidFill>
                  <a:srgbClr val="C00000"/>
                </a:solidFill>
              </a:rPr>
              <a:t>(</a:t>
            </a:r>
            <a:r>
              <a:rPr lang="fr-FR" altLang="fr-FR" sz="3800" b="1" dirty="0">
                <a:solidFill>
                  <a:srgbClr val="C00000"/>
                </a:solidFill>
              </a:rPr>
              <a:t>Région Tanger-Tétouan- Al Hoceima)</a:t>
            </a:r>
          </a:p>
        </p:txBody>
      </p:sp>
      <p:sp>
        <p:nvSpPr>
          <p:cNvPr id="4" name="ZoneTexte 1"/>
          <p:cNvSpPr txBox="1">
            <a:spLocks noChangeArrowheads="1"/>
          </p:cNvSpPr>
          <p:nvPr/>
        </p:nvSpPr>
        <p:spPr bwMode="auto">
          <a:xfrm>
            <a:off x="9174910" y="5378133"/>
            <a:ext cx="1979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MA" altLang="fr-FR" b="1" i="1" dirty="0">
                <a:solidFill>
                  <a:schemeClr val="bg1"/>
                </a:solidFill>
              </a:rPr>
              <a:t>LAHLOU Chakib</a:t>
            </a:r>
          </a:p>
          <a:p>
            <a:r>
              <a:rPr lang="fr-MA" altLang="fr-FR" dirty="0">
                <a:solidFill>
                  <a:schemeClr val="bg1"/>
                </a:solidFill>
              </a:rPr>
              <a:t>Octobre 2018</a:t>
            </a:r>
            <a:endParaRPr lang="fr-FR" altLang="fr-FR" dirty="0">
              <a:solidFill>
                <a:schemeClr val="bg1"/>
              </a:solidFill>
            </a:endParaRPr>
          </a:p>
        </p:txBody>
      </p:sp>
    </p:spTree>
    <p:extLst>
      <p:ext uri="{BB962C8B-B14F-4D97-AF65-F5344CB8AC3E}">
        <p14:creationId xmlns:p14="http://schemas.microsoft.com/office/powerpoint/2010/main" val="24578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AD37395B-BA22-4B76-9230-7EC5404945D5}" type="slidenum">
              <a:rPr lang="fr-FR" altLang="fr-FR" sz="1400">
                <a:solidFill>
                  <a:srgbClr val="FFFFFF"/>
                </a:solidFill>
                <a:latin typeface="Franklin Gothic Book" panose="020B0503020102020204" pitchFamily="34" charset="0"/>
              </a:rPr>
              <a:pPr>
                <a:spcBef>
                  <a:spcPct val="0"/>
                </a:spcBef>
                <a:buClrTx/>
                <a:buSzTx/>
                <a:buFontTx/>
                <a:buNone/>
              </a:pPr>
              <a:t>10</a:t>
            </a:fld>
            <a:endParaRPr lang="fr-FR" altLang="fr-FR" sz="1400">
              <a:solidFill>
                <a:srgbClr val="FFFFFF"/>
              </a:solidFill>
              <a:latin typeface="Franklin Gothic Book" panose="020B0503020102020204" pitchFamily="34" charset="0"/>
            </a:endParaRPr>
          </a:p>
        </p:txBody>
      </p:sp>
      <p:sp>
        <p:nvSpPr>
          <p:cNvPr id="5" name="Rectangle 2"/>
          <p:cNvSpPr>
            <a:spLocks noChangeArrowheads="1"/>
          </p:cNvSpPr>
          <p:nvPr/>
        </p:nvSpPr>
        <p:spPr bwMode="auto">
          <a:xfrm>
            <a:off x="3130083" y="698313"/>
            <a:ext cx="843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buFont typeface="Franklin Gothic Book" panose="020B0503020102020204" pitchFamily="34" charset="0"/>
              <a:buAutoNum type="arabicPeriod" startAt="3"/>
            </a:pPr>
            <a:r>
              <a:rPr lang="fr-FR" altLang="fr-FR" b="1" dirty="0">
                <a:solidFill>
                  <a:srgbClr val="C00000"/>
                </a:solidFill>
                <a:latin typeface="Times New Roman" panose="02020603050405020304" pitchFamily="18" charset="0"/>
                <a:ea typeface="MS Mincho" charset="-128"/>
                <a:cs typeface="Times New Roman" panose="02020603050405020304" pitchFamily="18" charset="0"/>
              </a:rPr>
              <a:t>PROBLEMATIQUE : QUEL MODE DE GESTION ET DE GOUVERNANCE ?    </a:t>
            </a:r>
            <a:endParaRPr lang="fr-FR" altLang="fr-FR" dirty="0">
              <a:solidFill>
                <a:srgbClr val="C00000"/>
              </a:solidFill>
              <a:latin typeface="Cambria" panose="02040503050406030204" pitchFamily="18" charset="0"/>
              <a:ea typeface="MS Mincho" charset="-128"/>
              <a:cs typeface="Times New Roman" panose="02020603050405020304" pitchFamily="18" charset="0"/>
            </a:endParaRPr>
          </a:p>
        </p:txBody>
      </p:sp>
      <p:sp>
        <p:nvSpPr>
          <p:cNvPr id="6" name="Rectangle 3"/>
          <p:cNvSpPr>
            <a:spLocks noChangeArrowheads="1"/>
          </p:cNvSpPr>
          <p:nvPr/>
        </p:nvSpPr>
        <p:spPr bwMode="auto">
          <a:xfrm>
            <a:off x="1584791" y="1412596"/>
            <a:ext cx="977349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01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200000"/>
              </a:lnSpc>
            </a:pPr>
            <a:r>
              <a:rPr lang="fr-FR" altLang="fr-FR" sz="2000" b="1" dirty="0">
                <a:solidFill>
                  <a:srgbClr val="0070C0"/>
                </a:solidFill>
                <a:latin typeface="Times New Roman" panose="02020603050405020304" pitchFamily="18" charset="0"/>
                <a:ea typeface="MS Mincho" charset="-128"/>
                <a:cs typeface="Times New Roman" panose="02020603050405020304" pitchFamily="18" charset="0"/>
              </a:rPr>
              <a:t>Pour répondre à cette problématique, nous soulevons les questions suivantes :</a:t>
            </a:r>
            <a:endParaRPr lang="fr-FR" altLang="fr-FR" sz="2000" b="1" dirty="0">
              <a:solidFill>
                <a:srgbClr val="0070C0"/>
              </a:solidFill>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Quelles sont les formes innovatrices de gestion et de partenariats à proposer pour assurer et pérenniser la rentabilité de ces trois plateformes complémentaire Innovation Artisanat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Comment créer des synergies entre les différents partenaires et les activités liées aux métiers de l’artisanat, du tourisme, de la culture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Comment offrir aux artisanes les possibilités de bénéficier des activités sur ces trois sites et de participer d’une manière effective à leur gestion ?</a:t>
            </a:r>
            <a:endParaRPr lang="fr-FR" altLang="fr-FR" b="1" dirty="0">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82370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93066" y="1680042"/>
            <a:ext cx="102086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200000"/>
              </a:lnSpc>
              <a:defRPr/>
            </a:pPr>
            <a:r>
              <a:rPr lang="fr-FR" altLang="fr-FR" b="1" dirty="0">
                <a:solidFill>
                  <a:srgbClr val="00B0F0"/>
                </a:solidFill>
                <a:latin typeface="Times New Roman" panose="02020603050405020304" pitchFamily="18" charset="0"/>
                <a:ea typeface="MS Mincho" charset="-128"/>
                <a:cs typeface="Times New Roman" panose="02020603050405020304" pitchFamily="18" charset="0"/>
              </a:rPr>
              <a:t>Il s’agit aussi de proposer des recommandations concernant :</a:t>
            </a:r>
            <a:endParaRPr lang="fr-FR" altLang="fr-FR" b="1" dirty="0">
              <a:solidFill>
                <a:srgbClr val="00B0F0"/>
              </a:solidFill>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defRPr/>
            </a:pPr>
            <a:r>
              <a:rPr lang="fr-FR" altLang="fr-FR" b="1" dirty="0">
                <a:latin typeface="Times New Roman" panose="02020603050405020304" pitchFamily="18" charset="0"/>
                <a:ea typeface="MS Mincho" charset="-128"/>
                <a:cs typeface="Times New Roman" panose="02020603050405020304" pitchFamily="18" charset="0"/>
              </a:rPr>
              <a:t>Un modèle d’organisation et de gestion de projet en partenariat et en réseau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defRPr/>
            </a:pPr>
            <a:r>
              <a:rPr lang="fr-FR" altLang="fr-FR" b="1" dirty="0">
                <a:latin typeface="Times New Roman" panose="02020603050405020304" pitchFamily="18" charset="0"/>
                <a:ea typeface="MS Mincho" charset="-128"/>
                <a:cs typeface="Times New Roman" panose="02020603050405020304" pitchFamily="18" charset="0"/>
              </a:rPr>
              <a:t>Une forme d’organisation qui permettra d’associer aussi bien les acteurs institutionnels que les acteurs régionaux et locaux en plus des divers entrepreneurs sociaux qui veulent agir ensemble dans un même projet de développement durable du secteur de l’Artisanat régional ;</a:t>
            </a:r>
            <a:endParaRPr lang="fr-FR" altLang="fr-FR" b="1" dirty="0">
              <a:latin typeface="Cambria" panose="02040503050406030204" pitchFamily="18" charset="0"/>
              <a:ea typeface="MS Mincho" charset="-128"/>
              <a:cs typeface="Times New Roman" panose="02020603050405020304" pitchFamily="18" charset="0"/>
            </a:endParaRPr>
          </a:p>
          <a:p>
            <a:pPr indent="0" algn="just">
              <a:lnSpc>
                <a:spcPct val="200000"/>
              </a:lnSpc>
              <a:defRPr/>
            </a:pPr>
            <a:endParaRPr lang="fr-FR" altLang="fr-FR" b="1" dirty="0">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740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CADE8120-16ED-41D1-92C8-9C5C1341B669}" type="slidenum">
              <a:rPr lang="fr-FR" altLang="fr-FR" sz="1400">
                <a:solidFill>
                  <a:srgbClr val="FFFFFF"/>
                </a:solidFill>
                <a:latin typeface="Franklin Gothic Book" panose="020B0503020102020204" pitchFamily="34" charset="0"/>
              </a:rPr>
              <a:pPr>
                <a:spcBef>
                  <a:spcPct val="0"/>
                </a:spcBef>
                <a:buClrTx/>
                <a:buSzTx/>
                <a:buFontTx/>
                <a:buNone/>
              </a:pPr>
              <a:t>12</a:t>
            </a:fld>
            <a:endParaRPr lang="fr-FR" altLang="fr-FR" sz="1400">
              <a:solidFill>
                <a:srgbClr val="FFFFFF"/>
              </a:solidFill>
              <a:latin typeface="Franklin Gothic Book" panose="020B0503020102020204" pitchFamily="34" charset="0"/>
            </a:endParaRPr>
          </a:p>
        </p:txBody>
      </p:sp>
      <p:sp>
        <p:nvSpPr>
          <p:cNvPr id="5" name="Rectangle 2"/>
          <p:cNvSpPr>
            <a:spLocks noChangeArrowheads="1"/>
          </p:cNvSpPr>
          <p:nvPr/>
        </p:nvSpPr>
        <p:spPr bwMode="auto">
          <a:xfrm>
            <a:off x="1185955" y="1545852"/>
            <a:ext cx="102440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200000"/>
              </a:lnSpc>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Des propositions d’actions et de mesures garantissant la présence des femmes au niveau des organes de gestion et de la prise de décisions des différents sites de plateformes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L’adoption d’une approche ascendante et autonome de développement socio-économique participative et de partenariat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200000"/>
              </a:lnSpc>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Les outils de gestion du patrimoine immobilier et culturel de ces trois plateformes afin d’assurer une exploitation rentable des équipements et des espaces de production, de finition et de commercialisation.</a:t>
            </a:r>
            <a:endParaRPr lang="fr-FR" altLang="fr-FR" dirty="0">
              <a:ea typeface="MS Mincho" charset="-128"/>
              <a:cs typeface="Times New Roman" panose="02020603050405020304" pitchFamily="18" charset="0"/>
            </a:endParaRPr>
          </a:p>
        </p:txBody>
      </p:sp>
    </p:spTree>
    <p:extLst>
      <p:ext uri="{BB962C8B-B14F-4D97-AF65-F5344CB8AC3E}">
        <p14:creationId xmlns:p14="http://schemas.microsoft.com/office/powerpoint/2010/main" val="230989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BF21CADF-68F8-4467-BAA8-5AC9A458A018}" type="slidenum">
              <a:rPr lang="fr-FR" altLang="fr-FR" sz="1400">
                <a:solidFill>
                  <a:srgbClr val="FFFFFF"/>
                </a:solidFill>
                <a:latin typeface="Franklin Gothic Book" panose="020B0503020102020204" pitchFamily="34" charset="0"/>
              </a:rPr>
              <a:pPr>
                <a:spcBef>
                  <a:spcPct val="0"/>
                </a:spcBef>
                <a:buClrTx/>
                <a:buSzTx/>
                <a:buFontTx/>
                <a:buNone/>
              </a:pPr>
              <a:t>13</a:t>
            </a:fld>
            <a:endParaRPr lang="fr-FR" altLang="fr-FR" sz="1400">
              <a:solidFill>
                <a:srgbClr val="FFFFFF"/>
              </a:solidFill>
              <a:latin typeface="Franklin Gothic Book" panose="020B0503020102020204" pitchFamily="34" charset="0"/>
            </a:endParaRPr>
          </a:p>
        </p:txBody>
      </p:sp>
      <p:sp>
        <p:nvSpPr>
          <p:cNvPr id="5" name="Rectangle 2"/>
          <p:cNvSpPr>
            <a:spLocks noChangeArrowheads="1"/>
          </p:cNvSpPr>
          <p:nvPr/>
        </p:nvSpPr>
        <p:spPr bwMode="auto">
          <a:xfrm>
            <a:off x="2773643" y="913280"/>
            <a:ext cx="843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pPr>
            <a:r>
              <a:rPr lang="fr-FR" altLang="fr-FR" sz="2000" b="1" dirty="0">
                <a:solidFill>
                  <a:srgbClr val="C00000"/>
                </a:solidFill>
                <a:latin typeface="Times New Roman" panose="02020603050405020304" pitchFamily="18" charset="0"/>
                <a:ea typeface="MS Mincho" charset="-128"/>
                <a:cs typeface="Times New Roman" panose="02020603050405020304" pitchFamily="18" charset="0"/>
              </a:rPr>
              <a:t>3.1 LA GESTION DE PROJET EN PARTENARIAT ET EN RESEAU        </a:t>
            </a:r>
            <a:endParaRPr lang="fr-FR" altLang="fr-FR" sz="2000" dirty="0">
              <a:solidFill>
                <a:srgbClr val="C00000"/>
              </a:solidFill>
              <a:latin typeface="Cambria" panose="02040503050406030204" pitchFamily="18" charset="0"/>
              <a:ea typeface="MS Mincho" charset="-128"/>
              <a:cs typeface="Times New Roman" panose="02020603050405020304" pitchFamily="18" charset="0"/>
            </a:endParaRPr>
          </a:p>
        </p:txBody>
      </p:sp>
      <p:sp>
        <p:nvSpPr>
          <p:cNvPr id="6" name="Rectangle 5"/>
          <p:cNvSpPr/>
          <p:nvPr/>
        </p:nvSpPr>
        <p:spPr>
          <a:xfrm>
            <a:off x="981169" y="1861579"/>
            <a:ext cx="10475725" cy="2862322"/>
          </a:xfrm>
          <a:prstGeom prst="rect">
            <a:avLst/>
          </a:prstGeom>
        </p:spPr>
        <p:txBody>
          <a:bodyPr wrap="square">
            <a:spAutoFit/>
          </a:bodyPr>
          <a:lstStyle/>
          <a:p>
            <a:pPr indent="449580" algn="just">
              <a:lnSpc>
                <a:spcPct val="150000"/>
              </a:lnSpc>
              <a:spcAft>
                <a:spcPts val="0"/>
              </a:spcAft>
              <a:defRPr/>
            </a:pPr>
            <a:r>
              <a:rPr lang="fr-FR" sz="2400" b="1" dirty="0">
                <a:solidFill>
                  <a:srgbClr val="0070C0"/>
                </a:solidFill>
                <a:latin typeface="Times New Roman" panose="02020603050405020304" pitchFamily="18" charset="0"/>
                <a:ea typeface="MS Mincho"/>
                <a:cs typeface="Times New Roman" panose="02020603050405020304" pitchFamily="18" charset="0"/>
              </a:rPr>
              <a:t>La réalisation de projets sous la forme de partenariat est définie comme :</a:t>
            </a:r>
            <a:endParaRPr lang="fr-FR" sz="2400" b="1" dirty="0">
              <a:solidFill>
                <a:srgbClr val="0070C0"/>
              </a:solidFill>
              <a:latin typeface="Cambria" panose="02040503050406030204" pitchFamily="18" charset="0"/>
              <a:ea typeface="MS Mincho"/>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
              <a:defRPr/>
            </a:pPr>
            <a:r>
              <a:rPr lang="fr-FR" sz="2400" b="1" dirty="0">
                <a:latin typeface="Times New Roman" panose="02020603050405020304" pitchFamily="18" charset="0"/>
                <a:ea typeface="MS Mincho"/>
                <a:cs typeface="Times New Roman" panose="02020603050405020304" pitchFamily="18" charset="0"/>
              </a:rPr>
              <a:t>un appui mutuel et volontaire que s’offrent deux ou plusieurs organisations distinctes, issues des secteurs publics et/ou privés ;</a:t>
            </a:r>
            <a:endParaRPr lang="fr-FR" sz="2400" b="1" dirty="0">
              <a:latin typeface="Cambria" panose="02040503050406030204" pitchFamily="18" charset="0"/>
              <a:ea typeface="MS Mincho"/>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
              <a:defRPr/>
            </a:pPr>
            <a:r>
              <a:rPr lang="fr-FR" sz="2400" b="1" dirty="0">
                <a:latin typeface="Times New Roman" panose="02020603050405020304" pitchFamily="18" charset="0"/>
                <a:ea typeface="MS Mincho"/>
                <a:cs typeface="Times New Roman" panose="02020603050405020304" pitchFamily="18" charset="0"/>
              </a:rPr>
              <a:t> pour réaliser un objectif commun ou un projet qui mène à la livraison d’un produit ou service.</a:t>
            </a:r>
            <a:endParaRPr lang="fr-FR" sz="24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01239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numéro de diapositive 3"/>
          <p:cNvSpPr>
            <a:spLocks noGrp="1"/>
          </p:cNvSpPr>
          <p:nvPr>
            <p:ph type="sldNum" sz="quarter" idx="4294967295"/>
          </p:nvPr>
        </p:nvSpPr>
        <p:spPr bwMode="auto">
          <a:xfrm>
            <a:off x="0" y="6210300"/>
            <a:ext cx="457200" cy="4572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B56BEC0E-F689-4525-B8A7-9D1902AF20E4}" type="slidenum">
              <a:rPr lang="fr-FR" altLang="fr-FR" sz="1400">
                <a:solidFill>
                  <a:srgbClr val="FFFFFF"/>
                </a:solidFill>
                <a:latin typeface="Franklin Gothic Book" panose="020B0503020102020204" pitchFamily="34" charset="0"/>
              </a:rPr>
              <a:pPr>
                <a:spcBef>
                  <a:spcPct val="0"/>
                </a:spcBef>
                <a:buClrTx/>
                <a:buSzTx/>
                <a:buFontTx/>
                <a:buNone/>
              </a:pPr>
              <a:t>14</a:t>
            </a:fld>
            <a:endParaRPr lang="fr-FR" altLang="fr-FR" sz="1400">
              <a:solidFill>
                <a:srgbClr val="FFFFFF"/>
              </a:solidFill>
              <a:latin typeface="Franklin Gothic Book" panose="020B0503020102020204" pitchFamily="34" charset="0"/>
            </a:endParaRPr>
          </a:p>
        </p:txBody>
      </p:sp>
      <p:sp>
        <p:nvSpPr>
          <p:cNvPr id="5" name="Rectangle 4"/>
          <p:cNvSpPr/>
          <p:nvPr/>
        </p:nvSpPr>
        <p:spPr>
          <a:xfrm>
            <a:off x="1310996" y="1457233"/>
            <a:ext cx="10163828" cy="3785652"/>
          </a:xfrm>
          <a:prstGeom prst="rect">
            <a:avLst/>
          </a:prstGeom>
        </p:spPr>
        <p:txBody>
          <a:bodyPr wrap="square">
            <a:spAutoFit/>
          </a:bodyPr>
          <a:lstStyle/>
          <a:p>
            <a:pPr indent="228600" algn="just">
              <a:lnSpc>
                <a:spcPct val="200000"/>
              </a:lnSpc>
              <a:spcAft>
                <a:spcPts val="0"/>
              </a:spcAft>
              <a:defRPr/>
            </a:pPr>
            <a:r>
              <a:rPr lang="fr-FR" sz="2400" b="1" dirty="0">
                <a:latin typeface="Times New Roman" panose="02020603050405020304" pitchFamily="18" charset="0"/>
                <a:ea typeface="MS Mincho"/>
                <a:cs typeface="Times New Roman" panose="02020603050405020304" pitchFamily="18" charset="0"/>
              </a:rPr>
              <a:t>Un réseau bien gouverné est celui qui est capable :</a:t>
            </a:r>
            <a:endParaRPr lang="fr-FR" sz="2400" b="1" dirty="0">
              <a:latin typeface="Cambria" panose="02040503050406030204" pitchFamily="18" charset="0"/>
              <a:ea typeface="MS Mincho"/>
              <a:cs typeface="Times New Roman" panose="02020603050405020304" pitchFamily="18" charset="0"/>
            </a:endParaRPr>
          </a:p>
          <a:p>
            <a:pPr marL="342900" indent="-342900" algn="just">
              <a:lnSpc>
                <a:spcPct val="200000"/>
              </a:lnSpc>
              <a:spcAft>
                <a:spcPts val="0"/>
              </a:spcAft>
              <a:buFont typeface="Wingdings" panose="05000000000000000000" pitchFamily="2" charset="2"/>
              <a:buChar char=""/>
              <a:defRPr/>
            </a:pPr>
            <a:r>
              <a:rPr lang="fr-FR" sz="2400" b="1" dirty="0">
                <a:latin typeface="Times New Roman" panose="02020603050405020304" pitchFamily="18" charset="0"/>
                <a:ea typeface="MS Mincho"/>
                <a:cs typeface="Times New Roman" panose="02020603050405020304" pitchFamily="18" charset="0"/>
              </a:rPr>
              <a:t>d’atteindre les multiples objectifs des différents partenaires et qui peut, également, distribuer équitablement les bénéfices entre eux, et</a:t>
            </a:r>
            <a:endParaRPr lang="fr-FR" sz="2400" b="1" dirty="0">
              <a:latin typeface="Cambria" panose="02040503050406030204" pitchFamily="18" charset="0"/>
              <a:ea typeface="MS Mincho"/>
              <a:cs typeface="Times New Roman" panose="02020603050405020304" pitchFamily="18" charset="0"/>
            </a:endParaRPr>
          </a:p>
          <a:p>
            <a:pPr marL="342900" indent="-342900" algn="just">
              <a:lnSpc>
                <a:spcPct val="200000"/>
              </a:lnSpc>
              <a:spcAft>
                <a:spcPts val="0"/>
              </a:spcAft>
              <a:buFont typeface="Wingdings" panose="05000000000000000000" pitchFamily="2" charset="2"/>
              <a:buChar char=""/>
              <a:defRPr/>
            </a:pPr>
            <a:r>
              <a:rPr lang="fr-FR" sz="2400" b="1" dirty="0">
                <a:latin typeface="Times New Roman" panose="02020603050405020304" pitchFamily="18" charset="0"/>
                <a:ea typeface="MS Mincho"/>
                <a:cs typeface="Times New Roman" panose="02020603050405020304" pitchFamily="18" charset="0"/>
              </a:rPr>
              <a:t>de maintenir leur implication et leur engagement et garantir par la même un meilleur rendement.</a:t>
            </a:r>
            <a:endParaRPr lang="fr-FR" sz="24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65960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74713" y="853480"/>
            <a:ext cx="62992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ts val="1000"/>
              </a:spcBef>
            </a:pPr>
            <a:r>
              <a:rPr lang="fr-FR" altLang="fr-FR" sz="2000" b="1" dirty="0">
                <a:solidFill>
                  <a:srgbClr val="C00000"/>
                </a:solidFill>
                <a:latin typeface="Times New Roman" panose="02020603050405020304" pitchFamily="18" charset="0"/>
                <a:ea typeface="MS Gothic" panose="020B0609070205080204" pitchFamily="49" charset="-128"/>
                <a:cs typeface="Times New Roman" panose="02020603050405020304" pitchFamily="18" charset="0"/>
              </a:rPr>
              <a:t>3.2 PRINCIPAUX MODES DE GOUVERNANCE                        </a:t>
            </a:r>
            <a:endParaRPr lang="fr-FR" altLang="fr-FR" sz="2400" b="1" dirty="0">
              <a:solidFill>
                <a:srgbClr val="C00000"/>
              </a:solidFill>
              <a:latin typeface="Calibri" panose="020F0502020204030204" pitchFamily="34" charset="0"/>
              <a:ea typeface="MS Gothic" panose="020B0609070205080204" pitchFamily="49" charset="-128"/>
              <a:cs typeface="Times New Roman" panose="02020603050405020304" pitchFamily="18" charset="0"/>
            </a:endParaRPr>
          </a:p>
        </p:txBody>
      </p:sp>
      <p:sp>
        <p:nvSpPr>
          <p:cNvPr id="6" name="Rectangle 5"/>
          <p:cNvSpPr/>
          <p:nvPr/>
        </p:nvSpPr>
        <p:spPr>
          <a:xfrm>
            <a:off x="1329391" y="1933110"/>
            <a:ext cx="10226115" cy="3785652"/>
          </a:xfrm>
          <a:prstGeom prst="rect">
            <a:avLst/>
          </a:prstGeom>
        </p:spPr>
        <p:txBody>
          <a:bodyPr wrap="square">
            <a:spAutoFit/>
          </a:bodyPr>
          <a:lstStyle/>
          <a:p>
            <a:pPr algn="just">
              <a:lnSpc>
                <a:spcPct val="150000"/>
              </a:lnSpc>
              <a:spcAft>
                <a:spcPts val="0"/>
              </a:spcAft>
              <a:defRPr/>
            </a:pPr>
            <a:r>
              <a:rPr lang="fr-FR" sz="2000" b="1" u="sng" dirty="0">
                <a:solidFill>
                  <a:srgbClr val="00B0F0"/>
                </a:solidFill>
                <a:latin typeface="Times New Roman" panose="02020603050405020304" pitchFamily="18" charset="0"/>
                <a:ea typeface="MS Mincho"/>
                <a:cs typeface="Times New Roman" panose="02020603050405020304" pitchFamily="18" charset="0"/>
              </a:rPr>
              <a:t>La gouvernance collective</a:t>
            </a:r>
            <a:r>
              <a:rPr lang="fr-FR" sz="2000" b="1" dirty="0">
                <a:latin typeface="Times New Roman" panose="02020603050405020304" pitchFamily="18" charset="0"/>
                <a:ea typeface="MS Mincho"/>
                <a:cs typeface="Times New Roman" panose="02020603050405020304" pitchFamily="18" charset="0"/>
              </a:rPr>
              <a:t>, basée sur :</a:t>
            </a:r>
          </a:p>
          <a:p>
            <a:pPr marL="285750" indent="-285750">
              <a:lnSpc>
                <a:spcPct val="150000"/>
              </a:lnSpc>
              <a:buFont typeface="Wingdings" panose="05000000000000000000" pitchFamily="2" charset="2"/>
              <a:buChar char="Ø"/>
              <a:defRPr/>
            </a:pPr>
            <a:r>
              <a:rPr lang="fr-FR" sz="2000" b="1" dirty="0"/>
              <a:t>La confiance, la solidarité́ et la proximité́ géographique </a:t>
            </a:r>
          </a:p>
          <a:p>
            <a:pPr marL="285750" indent="-285750">
              <a:lnSpc>
                <a:spcPct val="150000"/>
              </a:lnSpc>
              <a:buFont typeface="Wingdings" panose="05000000000000000000" pitchFamily="2" charset="2"/>
              <a:buChar char="Ø"/>
              <a:defRPr/>
            </a:pPr>
            <a:r>
              <a:rPr lang="fr-FR" sz="2000" b="1" dirty="0"/>
              <a:t>Le sentiment d’appartenance communautaire</a:t>
            </a:r>
          </a:p>
          <a:p>
            <a:pPr algn="just">
              <a:lnSpc>
                <a:spcPct val="150000"/>
              </a:lnSpc>
              <a:spcAft>
                <a:spcPts val="0"/>
              </a:spcAft>
              <a:defRPr/>
            </a:pPr>
            <a:endParaRPr lang="fr-FR" sz="2000" b="1" dirty="0">
              <a:latin typeface="Cambria" panose="02040503050406030204" pitchFamily="18" charset="0"/>
              <a:ea typeface="MS Mincho"/>
              <a:cs typeface="Times New Roman" panose="02020603050405020304" pitchFamily="18" charset="0"/>
            </a:endParaRPr>
          </a:p>
          <a:p>
            <a:pPr algn="just">
              <a:lnSpc>
                <a:spcPct val="150000"/>
              </a:lnSpc>
              <a:spcAft>
                <a:spcPts val="0"/>
              </a:spcAft>
              <a:defRPr/>
            </a:pPr>
            <a:r>
              <a:rPr lang="fr-FR" sz="2000" b="1" u="sng" dirty="0">
                <a:solidFill>
                  <a:srgbClr val="00B0F0"/>
                </a:solidFill>
                <a:latin typeface="Times New Roman" panose="02020603050405020304" pitchFamily="18" charset="0"/>
                <a:ea typeface="MS Mincho"/>
                <a:cs typeface="Times New Roman" panose="02020603050405020304" pitchFamily="18" charset="0"/>
              </a:rPr>
              <a:t>La gouvernance contractuelle</a:t>
            </a:r>
            <a:r>
              <a:rPr lang="fr-FR" sz="2000" b="1" dirty="0">
                <a:latin typeface="Times New Roman" panose="02020603050405020304" pitchFamily="18" charset="0"/>
                <a:ea typeface="MS Mincho"/>
                <a:cs typeface="Times New Roman" panose="02020603050405020304" pitchFamily="18" charset="0"/>
              </a:rPr>
              <a:t>, basée sur : </a:t>
            </a:r>
          </a:p>
          <a:p>
            <a:pPr marL="342900" indent="-342900" algn="just">
              <a:lnSpc>
                <a:spcPct val="150000"/>
              </a:lnSpc>
              <a:spcAft>
                <a:spcPts val="0"/>
              </a:spcAft>
              <a:buFont typeface="Wingdings" panose="05000000000000000000" pitchFamily="2" charset="2"/>
              <a:buChar char="Ø"/>
              <a:defRPr/>
            </a:pPr>
            <a:r>
              <a:rPr lang="fr-FR" sz="2000" b="1" dirty="0"/>
              <a:t>L’utilisation des accords formels et légaux ou des contrats permettant le respect des engagements dans l’action collective.</a:t>
            </a:r>
          </a:p>
          <a:p>
            <a:pPr marL="342900" indent="-342900" algn="just">
              <a:lnSpc>
                <a:spcPct val="150000"/>
              </a:lnSpc>
              <a:spcAft>
                <a:spcPts val="0"/>
              </a:spcAft>
              <a:buFont typeface="Wingdings" panose="05000000000000000000" pitchFamily="2" charset="2"/>
              <a:buChar char="Ø"/>
              <a:defRPr/>
            </a:pPr>
            <a:endParaRPr lang="fr-FR" sz="20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61974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156" y="149954"/>
            <a:ext cx="5813704" cy="5850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606519" y="2976376"/>
            <a:ext cx="3095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dirty="0">
                <a:latin typeface="Times New Roman" panose="02020603050405020304" pitchFamily="18" charset="0"/>
                <a:ea typeface="MS Mincho" charset="-128"/>
              </a:rPr>
              <a:t>Le graphique ci –contre illustre la démarche retenue.</a:t>
            </a:r>
            <a:endParaRPr lang="fr-FR" altLang="fr-FR" b="1" dirty="0"/>
          </a:p>
        </p:txBody>
      </p:sp>
    </p:spTree>
    <p:extLst>
      <p:ext uri="{BB962C8B-B14F-4D97-AF65-F5344CB8AC3E}">
        <p14:creationId xmlns:p14="http://schemas.microsoft.com/office/powerpoint/2010/main" val="331816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8075FAA6-46AD-4BC4-998D-3EDB0937AA5B}" type="slidenum">
              <a:rPr lang="fr-FR" altLang="fr-FR" sz="1400">
                <a:solidFill>
                  <a:srgbClr val="FFFFFF"/>
                </a:solidFill>
                <a:latin typeface="Franklin Gothic Book" panose="020B0503020102020204" pitchFamily="34" charset="0"/>
              </a:rPr>
              <a:pPr>
                <a:spcBef>
                  <a:spcPct val="0"/>
                </a:spcBef>
                <a:buClrTx/>
                <a:buSzTx/>
                <a:buFontTx/>
                <a:buNone/>
              </a:pPr>
              <a:t>17</a:t>
            </a:fld>
            <a:endParaRPr lang="fr-FR" altLang="fr-FR" sz="1400">
              <a:solidFill>
                <a:srgbClr val="FFFFFF"/>
              </a:solidFill>
              <a:latin typeface="Franklin Gothic Book" panose="020B0503020102020204" pitchFamily="34" charset="0"/>
            </a:endParaRPr>
          </a:p>
        </p:txBody>
      </p:sp>
      <p:sp>
        <p:nvSpPr>
          <p:cNvPr id="5" name="Text Box 829"/>
          <p:cNvSpPr txBox="1">
            <a:spLocks noChangeArrowheads="1"/>
          </p:cNvSpPr>
          <p:nvPr/>
        </p:nvSpPr>
        <p:spPr bwMode="auto">
          <a:xfrm>
            <a:off x="3893017" y="2013096"/>
            <a:ext cx="5186363" cy="936625"/>
          </a:xfrm>
          <a:prstGeom prst="rect">
            <a:avLst/>
          </a:prstGeom>
          <a:solidFill>
            <a:srgbClr val="9BBB59"/>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dirty="0">
                <a:latin typeface="Times New Roman" panose="02020603050405020304" pitchFamily="18" charset="0"/>
                <a:ea typeface="MS Mincho" charset="-128"/>
                <a:cs typeface="Times New Roman" panose="02020603050405020304" pitchFamily="18" charset="0"/>
              </a:rPr>
              <a:t>Vision des modes d'organisation et de Gestion de la Plateforme Innovation Artisanat :</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dirty="0">
                <a:latin typeface="Times New Roman" panose="02020603050405020304" pitchFamily="18" charset="0"/>
                <a:ea typeface="MS Mincho" charset="-128"/>
                <a:cs typeface="Times New Roman" panose="02020603050405020304" pitchFamily="18" charset="0"/>
              </a:rPr>
              <a:t>- Emane des  résultats des Entretiens du Rapport 1</a:t>
            </a:r>
            <a:r>
              <a:rPr lang="fr-FR" altLang="fr-FR" sz="1600" b="1" dirty="0">
                <a:latin typeface="Cambria" panose="02040503050406030204" pitchFamily="18" charset="0"/>
                <a:ea typeface="Times New Roman" panose="02020603050405020304" pitchFamily="18" charset="0"/>
                <a:cs typeface="Calibri" panose="020F0502020204030204" pitchFamily="34" charset="0"/>
              </a:rPr>
              <a:t> </a:t>
            </a:r>
            <a:r>
              <a:rPr lang="fr-FR" altLang="fr-FR" sz="1200" dirty="0">
                <a:latin typeface="Times New Roman" panose="02020603050405020304" pitchFamily="18" charset="0"/>
                <a:ea typeface="MS Mincho" charset="-128"/>
                <a:cs typeface="Times New Roman" panose="02020603050405020304" pitchFamily="18" charset="0"/>
              </a:rPr>
              <a:t>avec les Institutionnels, les Artisans et les femmes artisanes.</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100" dirty="0">
                <a:latin typeface="Times New Roman" panose="020206030504050203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dirty="0">
                <a:latin typeface="Cambria" panose="02040503050406030204" pitchFamily="18" charset="0"/>
                <a:ea typeface="MS Mincho" charset="-128"/>
                <a:cs typeface="Times New Roman" panose="02020603050405020304" pitchFamily="18" charset="0"/>
              </a:rPr>
              <a:t> </a:t>
            </a:r>
          </a:p>
        </p:txBody>
      </p:sp>
      <p:sp>
        <p:nvSpPr>
          <p:cNvPr id="6" name="Text Box 863"/>
          <p:cNvSpPr txBox="1">
            <a:spLocks noChangeArrowheads="1"/>
          </p:cNvSpPr>
          <p:nvPr/>
        </p:nvSpPr>
        <p:spPr bwMode="auto">
          <a:xfrm>
            <a:off x="4234330" y="5252196"/>
            <a:ext cx="4368800" cy="630238"/>
          </a:xfrm>
          <a:prstGeom prst="rect">
            <a:avLst/>
          </a:prstGeom>
          <a:solidFill>
            <a:srgbClr val="00B050"/>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a:latin typeface="Times New Roman" panose="02020603050405020304" pitchFamily="18" charset="0"/>
                <a:ea typeface="MS Mincho" charset="-128"/>
                <a:cs typeface="Times New Roman" panose="02020603050405020304" pitchFamily="18" charset="0"/>
              </a:rPr>
              <a:t>Nécessité de Création d’une nouvelle Entité qui permettra d’associer aussi bien les acteurs institutionnels que les représentants des artisans et les représentantes des femmes artisanes</a:t>
            </a:r>
            <a:endParaRPr lang="fr-FR" altLang="fr-FR" sz="1200">
              <a:latin typeface="Cambria" panose="02040503050406030204" pitchFamily="18" charset="0"/>
              <a:ea typeface="MS Mincho" charset="-128"/>
              <a:cs typeface="Times New Roman" panose="02020603050405020304" pitchFamily="18" charset="0"/>
            </a:endParaRPr>
          </a:p>
          <a:p>
            <a:r>
              <a:rPr lang="fr-FR" altLang="fr-FR" sz="1200">
                <a:latin typeface="Cambria" panose="02040503050406030204" pitchFamily="18" charset="0"/>
                <a:ea typeface="MS Mincho" charset="-128"/>
                <a:cs typeface="Times New Roman" panose="02020603050405020304" pitchFamily="18" charset="0"/>
              </a:rPr>
              <a:t> </a:t>
            </a:r>
          </a:p>
        </p:txBody>
      </p:sp>
      <p:sp>
        <p:nvSpPr>
          <p:cNvPr id="7" name="Text Box 829"/>
          <p:cNvSpPr txBox="1">
            <a:spLocks noChangeArrowheads="1"/>
          </p:cNvSpPr>
          <p:nvPr/>
        </p:nvSpPr>
        <p:spPr bwMode="auto">
          <a:xfrm>
            <a:off x="3885080" y="3026617"/>
            <a:ext cx="5194300" cy="1095375"/>
          </a:xfrm>
          <a:prstGeom prst="rect">
            <a:avLst/>
          </a:prstGeom>
          <a:solidFill>
            <a:srgbClr val="9BBB59"/>
          </a:solidFill>
          <a:ln w="9525">
            <a:solidFill>
              <a:srgbClr val="000000"/>
            </a:solidFill>
            <a:miter lim="800000"/>
            <a:headEnd/>
            <a:tailEnd/>
          </a:ln>
        </p:spPr>
        <p:txBody>
          <a:bodyPr upright="1"/>
          <a:lstStyle/>
          <a:p>
            <a:pPr>
              <a:spcAft>
                <a:spcPts val="0"/>
              </a:spcAft>
              <a:defRPr/>
            </a:pPr>
            <a:r>
              <a:rPr lang="fr-FR" sz="1200">
                <a:latin typeface="Times New Roman" panose="02020603050405020304" pitchFamily="18" charset="0"/>
                <a:ea typeface="MS Mincho"/>
                <a:cs typeface="Times New Roman" panose="02020603050405020304" pitchFamily="18" charset="0"/>
              </a:rPr>
              <a:t>Bref rappel des principaux Constats :</a:t>
            </a:r>
            <a:endParaRPr lang="fr-FR" sz="1200">
              <a:latin typeface="Cambria" panose="02040503050406030204" pitchFamily="18" charset="0"/>
              <a:ea typeface="MS Mincho"/>
              <a:cs typeface="Times New Roman" panose="02020603050405020304" pitchFamily="18" charset="0"/>
            </a:endParaRPr>
          </a:p>
          <a:p>
            <a:pPr marL="342900" indent="-342900">
              <a:spcAft>
                <a:spcPts val="0"/>
              </a:spcAft>
              <a:buFont typeface="+mj-lt"/>
              <a:buAutoNum type="arabicPeriod"/>
              <a:defRPr/>
            </a:pPr>
            <a:r>
              <a:rPr lang="fr-FR" sz="1200">
                <a:latin typeface="Times New Roman" panose="02020603050405020304" pitchFamily="18" charset="0"/>
                <a:ea typeface="MS Mincho"/>
                <a:cs typeface="Times New Roman" panose="02020603050405020304" pitchFamily="18" charset="0"/>
              </a:rPr>
              <a:t>Rupture avec les modes d’organisation et de gestion des ensembles et complexes d’artisanat </a:t>
            </a:r>
            <a:endParaRPr lang="fr-FR" sz="1200">
              <a:latin typeface="Cambria" panose="02040503050406030204" pitchFamily="18" charset="0"/>
              <a:ea typeface="MS Mincho"/>
              <a:cs typeface="Times New Roman" panose="02020603050405020304" pitchFamily="18" charset="0"/>
            </a:endParaRPr>
          </a:p>
          <a:p>
            <a:pPr marL="342900" indent="-342900">
              <a:spcAft>
                <a:spcPts val="0"/>
              </a:spcAft>
              <a:buFont typeface="+mj-lt"/>
              <a:buAutoNum type="arabicPeriod"/>
              <a:defRPr/>
            </a:pPr>
            <a:r>
              <a:rPr lang="fr-FR" sz="1200">
                <a:latin typeface="Times New Roman" panose="02020603050405020304" pitchFamily="18" charset="0"/>
                <a:ea typeface="MS Mincho"/>
                <a:cs typeface="Times New Roman" panose="02020603050405020304" pitchFamily="18" charset="0"/>
              </a:rPr>
              <a:t> Constat d’échec de l’expérience de </a:t>
            </a:r>
            <a:r>
              <a:rPr lang="fr-FR" sz="1200">
                <a:latin typeface="Times New Roman" panose="02020603050405020304" pitchFamily="18" charset="0"/>
                <a:ea typeface="Times New Roman" panose="02020603050405020304" pitchFamily="18" charset="0"/>
                <a:cs typeface="Times New Roman" panose="02020603050405020304" pitchFamily="18" charset="0"/>
              </a:rPr>
              <a:t>gestion et cohabitation Administration de tutelle et Coopératives artisanales /mono artisans</a:t>
            </a:r>
            <a:endParaRPr lang="fr-FR" sz="1200">
              <a:latin typeface="Cambria" panose="02040503050406030204" pitchFamily="18" charset="0"/>
              <a:ea typeface="MS Mincho"/>
              <a:cs typeface="Times New Roman" panose="02020603050405020304" pitchFamily="18" charset="0"/>
            </a:endParaRPr>
          </a:p>
        </p:txBody>
      </p:sp>
      <p:sp>
        <p:nvSpPr>
          <p:cNvPr id="8" name="Text Box 829"/>
          <p:cNvSpPr txBox="1">
            <a:spLocks noChangeArrowheads="1"/>
          </p:cNvSpPr>
          <p:nvPr/>
        </p:nvSpPr>
        <p:spPr bwMode="auto">
          <a:xfrm>
            <a:off x="3873968" y="4181475"/>
            <a:ext cx="5187950" cy="1011238"/>
          </a:xfrm>
          <a:prstGeom prst="rect">
            <a:avLst/>
          </a:prstGeom>
          <a:solidFill>
            <a:srgbClr val="9BBB59"/>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a:solidFill>
                  <a:srgbClr val="000090"/>
                </a:solidFill>
                <a:latin typeface="Cambria" panose="02040503050406030204" pitchFamily="18" charset="0"/>
                <a:cs typeface="Times New Roman" panose="02020603050405020304" pitchFamily="18" charset="0"/>
              </a:rPr>
              <a:t> </a:t>
            </a:r>
            <a:r>
              <a:rPr lang="fr-FR" altLang="fr-FR" sz="1200">
                <a:latin typeface="Times New Roman" panose="02020603050405020304" pitchFamily="18" charset="0"/>
                <a:ea typeface="MS Mincho" charset="-128"/>
                <a:cs typeface="Times New Roman" panose="02020603050405020304" pitchFamily="18" charset="0"/>
              </a:rPr>
              <a:t>3 . La démarche adoptée jusqu’à nos jours pour promouvoir et développer l’artisanat,  consistait  à construire des bâtiments relais que les institutions publiques (INDH, APDN, SECA ) proposaient aux artisans sans avoir nécessairement identifié au préalable leurs besoins : bâtiments restent vide car inadaptés aux besoins des artisans.</a:t>
            </a:r>
            <a:r>
              <a:rPr lang="fr-FR" altLang="fr-FR" sz="1200">
                <a:latin typeface="Cambria" panose="02040503050406030204" pitchFamily="18" charset="0"/>
                <a:cs typeface="Times New Roman" panose="02020603050405020304" pitchFamily="18" charset="0"/>
              </a:rPr>
              <a:t/>
            </a:r>
            <a:br>
              <a:rPr lang="fr-FR" altLang="fr-FR" sz="1200">
                <a:latin typeface="Cambria" panose="02040503050406030204" pitchFamily="18" charset="0"/>
                <a:cs typeface="Times New Roman" panose="02020603050405020304" pitchFamily="18" charset="0"/>
              </a:rPr>
            </a:br>
            <a:endParaRPr lang="fr-FR" altLang="fr-FR" sz="1200">
              <a:latin typeface="Cambria" panose="02040503050406030204" pitchFamily="18" charset="0"/>
              <a:ea typeface="MS Mincho" charset="-128"/>
            </a:endParaRPr>
          </a:p>
        </p:txBody>
      </p:sp>
      <p:sp>
        <p:nvSpPr>
          <p:cNvPr id="9" name="Text Box 833"/>
          <p:cNvSpPr txBox="1">
            <a:spLocks noChangeArrowheads="1"/>
          </p:cNvSpPr>
          <p:nvPr/>
        </p:nvSpPr>
        <p:spPr bwMode="auto">
          <a:xfrm rot="10800000" flipV="1">
            <a:off x="3632667" y="870231"/>
            <a:ext cx="5572125" cy="680663"/>
          </a:xfrm>
          <a:prstGeom prst="rect">
            <a:avLst/>
          </a:prstGeom>
          <a:solidFill>
            <a:srgbClr val="8DB3E2"/>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200" b="1" dirty="0">
                <a:latin typeface="Cambria" panose="020405030504060302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a:p>
            <a:pPr algn="ctr">
              <a:spcAft>
                <a:spcPts val="1200"/>
              </a:spcAft>
            </a:pPr>
            <a:r>
              <a:rPr lang="fr-FR" altLang="fr-FR" sz="1100" b="1" dirty="0">
                <a:latin typeface="Times New Roman" panose="02020603050405020304" pitchFamily="18" charset="0"/>
                <a:ea typeface="MS Mincho" charset="-128"/>
                <a:cs typeface="Times New Roman" panose="02020603050405020304" pitchFamily="18" charset="0"/>
              </a:rPr>
              <a:t>VISION DES MODES D’ORGANISATION ET DE GESTION DE LA PLATEFORME INNOVATION ARTISANAT</a:t>
            </a:r>
            <a:endParaRPr lang="fr-FR" altLang="fr-FR" sz="1200" dirty="0">
              <a:latin typeface="Cambria" panose="02040503050406030204" pitchFamily="18" charset="0"/>
              <a:ea typeface="MS Mincho" charset="-128"/>
              <a:cs typeface="Times New Roman" panose="02020603050405020304" pitchFamily="18" charset="0"/>
            </a:endParaRPr>
          </a:p>
          <a:p>
            <a:pPr>
              <a:spcAft>
                <a:spcPts val="1200"/>
              </a:spcAft>
            </a:pPr>
            <a:r>
              <a:rPr lang="fr-FR" altLang="fr-FR" sz="1100" dirty="0">
                <a:solidFill>
                  <a:srgbClr val="FF6600"/>
                </a:solidFill>
                <a:latin typeface="Times New Roman" panose="020206030504050203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b="1" dirty="0">
                <a:latin typeface="Cambria" panose="020405030504060302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194618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33"/>
          <p:cNvSpPr txBox="1">
            <a:spLocks noChangeArrowheads="1"/>
          </p:cNvSpPr>
          <p:nvPr/>
        </p:nvSpPr>
        <p:spPr bwMode="auto">
          <a:xfrm>
            <a:off x="2289642" y="3688229"/>
            <a:ext cx="6242050" cy="1108075"/>
          </a:xfrm>
          <a:prstGeom prst="rect">
            <a:avLst/>
          </a:prstGeom>
          <a:solidFill>
            <a:srgbClr val="8DB3E2"/>
          </a:solidFill>
          <a:ln w="9525">
            <a:solidFill>
              <a:srgbClr val="000000"/>
            </a:solidFill>
            <a:miter lim="800000"/>
            <a:headEnd/>
            <a:tailEnd/>
          </a:ln>
        </p:spPr>
        <p:txBody>
          <a:bodyPr upright="1"/>
          <a:lstStyle/>
          <a:p>
            <a:pPr>
              <a:spcAft>
                <a:spcPts val="0"/>
              </a:spcAft>
              <a:defRPr/>
            </a:pPr>
            <a:r>
              <a:rPr lang="fr-FR" sz="1200" dirty="0">
                <a:latin typeface="Times New Roman" panose="02020603050405020304" pitchFamily="18" charset="0"/>
                <a:ea typeface="MS Mincho"/>
                <a:cs typeface="Times New Roman" panose="02020603050405020304" pitchFamily="18" charset="0"/>
              </a:rPr>
              <a:t>Structure qui mettra en valeur l’artisanat, la production, l’innovation et la créativité, la commercialisation, formation et soutenu par toutes les institutions nationales et régionales</a:t>
            </a:r>
            <a:r>
              <a:rPr lang="fr-FR" sz="1200" dirty="0">
                <a:latin typeface="Times New Roman" panose="02020603050405020304" pitchFamily="18" charset="0"/>
                <a:ea typeface="Times New Roman" panose="02020603050405020304" pitchFamily="18" charset="0"/>
                <a:cs typeface="Times New Roman" panose="02020603050405020304" pitchFamily="18" charset="0"/>
              </a:rPr>
              <a:t> afin de :</a:t>
            </a:r>
            <a:endParaRPr lang="fr-FR" sz="1200" dirty="0">
              <a:latin typeface="Cambria" panose="02040503050406030204" pitchFamily="18" charset="0"/>
              <a:ea typeface="MS Mincho"/>
              <a:cs typeface="Times New Roman" panose="02020603050405020304" pitchFamily="18" charset="0"/>
            </a:endParaRPr>
          </a:p>
          <a:p>
            <a:pPr marL="342900" indent="-342900">
              <a:spcAft>
                <a:spcPts val="0"/>
              </a:spcAft>
              <a:buFont typeface="Symbol" panose="05050102010706020507" pitchFamily="18" charset="2"/>
              <a:buChar char=""/>
              <a:defRPr/>
            </a:pPr>
            <a:r>
              <a:rPr lang="fr-FR" sz="1200" dirty="0">
                <a:latin typeface="Times New Roman" panose="02020603050405020304" pitchFamily="18" charset="0"/>
                <a:ea typeface="MS Mincho"/>
                <a:cs typeface="Times New Roman" panose="02020603050405020304" pitchFamily="18" charset="0"/>
              </a:rPr>
              <a:t>Proposer une offre qui répond réellement au besoin, de rencontrer ses marchés</a:t>
            </a:r>
            <a:endParaRPr lang="fr-FR" sz="1200" dirty="0">
              <a:latin typeface="Cambria" panose="02040503050406030204" pitchFamily="18" charset="0"/>
              <a:ea typeface="MS Mincho"/>
              <a:cs typeface="Times New Roman" panose="02020603050405020304" pitchFamily="18" charset="0"/>
            </a:endParaRPr>
          </a:p>
          <a:p>
            <a:pPr marL="342900" indent="-342900">
              <a:spcAft>
                <a:spcPts val="0"/>
              </a:spcAft>
              <a:buFont typeface="Symbol" panose="05050102010706020507" pitchFamily="18" charset="2"/>
              <a:buChar char=""/>
              <a:defRPr/>
            </a:pPr>
            <a:r>
              <a:rPr lang="fr-FR" sz="1200" dirty="0">
                <a:latin typeface="Times New Roman" panose="02020603050405020304" pitchFamily="18" charset="0"/>
                <a:ea typeface="MS Mincho"/>
                <a:cs typeface="Times New Roman" panose="02020603050405020304" pitchFamily="18" charset="0"/>
              </a:rPr>
              <a:t>D’assurer sa viabilité économique</a:t>
            </a:r>
            <a:endParaRPr lang="fr-FR" sz="1200" dirty="0">
              <a:latin typeface="Cambria" panose="02040503050406030204" pitchFamily="18" charset="0"/>
              <a:ea typeface="MS Mincho"/>
              <a:cs typeface="Times New Roman" panose="02020603050405020304" pitchFamily="18" charset="0"/>
            </a:endParaRPr>
          </a:p>
          <a:p>
            <a:pPr marL="342900" indent="-342900">
              <a:spcAft>
                <a:spcPts val="0"/>
              </a:spcAft>
              <a:buFont typeface="Symbol" panose="05050102010706020507" pitchFamily="18" charset="2"/>
              <a:buChar char=""/>
              <a:defRPr/>
            </a:pPr>
            <a:r>
              <a:rPr lang="fr-FR" sz="1200" dirty="0">
                <a:latin typeface="Times New Roman" panose="02020603050405020304" pitchFamily="18" charset="0"/>
                <a:ea typeface="MS Mincho"/>
                <a:cs typeface="Times New Roman" panose="02020603050405020304" pitchFamily="18" charset="0"/>
              </a:rPr>
              <a:t>D’accroître sa visibilité, de mobiliser et fédérer autour de l’artisanat régional </a:t>
            </a:r>
            <a:endParaRPr lang="fr-FR" sz="1200" dirty="0">
              <a:latin typeface="Cambria" panose="02040503050406030204" pitchFamily="18" charset="0"/>
              <a:ea typeface="MS Mincho"/>
              <a:cs typeface="Times New Roman" panose="02020603050405020304" pitchFamily="18" charset="0"/>
            </a:endParaRPr>
          </a:p>
          <a:p>
            <a:pPr>
              <a:spcAft>
                <a:spcPts val="1200"/>
              </a:spcAft>
              <a:defRPr/>
            </a:pPr>
            <a:r>
              <a:rPr lang="fr-FR" sz="1100" dirty="0">
                <a:latin typeface="Times New Roman" panose="02020603050405020304" pitchFamily="18" charset="0"/>
                <a:ea typeface="MS Mincho"/>
                <a:cs typeface="Times New Roman" panose="02020603050405020304" pitchFamily="18" charset="0"/>
              </a:rPr>
              <a:t> </a:t>
            </a:r>
            <a:endParaRPr lang="fr-FR" sz="1200" dirty="0">
              <a:latin typeface="Cambria" panose="02040503050406030204" pitchFamily="18" charset="0"/>
              <a:ea typeface="MS Mincho"/>
              <a:cs typeface="Times New Roman" panose="02020603050405020304" pitchFamily="18" charset="0"/>
            </a:endParaRPr>
          </a:p>
          <a:p>
            <a:pPr>
              <a:spcAft>
                <a:spcPts val="0"/>
              </a:spcAft>
              <a:defRPr/>
            </a:pPr>
            <a:r>
              <a:rPr lang="fr-FR" sz="1200" b="1" dirty="0">
                <a:latin typeface="Cambria" panose="02040503050406030204" pitchFamily="18" charset="0"/>
                <a:ea typeface="MS Mincho"/>
                <a:cs typeface="Times New Roman" panose="02020603050405020304" pitchFamily="18" charset="0"/>
              </a:rPr>
              <a:t> </a:t>
            </a:r>
            <a:endParaRPr lang="fr-FR" sz="1200" dirty="0">
              <a:latin typeface="Cambria" panose="02040503050406030204" pitchFamily="18" charset="0"/>
              <a:ea typeface="MS Mincho"/>
              <a:cs typeface="Times New Roman" panose="02020603050405020304" pitchFamily="18" charset="0"/>
            </a:endParaRPr>
          </a:p>
          <a:p>
            <a:pPr>
              <a:spcAft>
                <a:spcPts val="0"/>
              </a:spcAft>
              <a:defRPr/>
            </a:pPr>
            <a:r>
              <a:rPr lang="fr-FR" sz="1200" b="1" dirty="0">
                <a:latin typeface="Cambria" panose="02040503050406030204" pitchFamily="18" charset="0"/>
                <a:ea typeface="MS Mincho"/>
                <a:cs typeface="Times New Roman" panose="02020603050405020304" pitchFamily="18" charset="0"/>
              </a:rPr>
              <a:t> </a:t>
            </a:r>
            <a:endParaRPr lang="fr-FR" sz="1200" dirty="0">
              <a:latin typeface="Cambria" panose="02040503050406030204" pitchFamily="18" charset="0"/>
              <a:ea typeface="MS Mincho"/>
              <a:cs typeface="Times New Roman" panose="02020603050405020304" pitchFamily="18" charset="0"/>
            </a:endParaRPr>
          </a:p>
        </p:txBody>
      </p:sp>
      <p:sp>
        <p:nvSpPr>
          <p:cNvPr id="6" name="Text Box 833"/>
          <p:cNvSpPr txBox="1">
            <a:spLocks noChangeArrowheads="1"/>
          </p:cNvSpPr>
          <p:nvPr/>
        </p:nvSpPr>
        <p:spPr bwMode="auto">
          <a:xfrm>
            <a:off x="2850405" y="2799229"/>
            <a:ext cx="5029200" cy="800100"/>
          </a:xfrm>
          <a:prstGeom prst="rect">
            <a:avLst/>
          </a:prstGeom>
          <a:solidFill>
            <a:srgbClr val="8DB3E2"/>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pPr>
            <a:r>
              <a:rPr lang="fr-FR" altLang="fr-FR" sz="1200" dirty="0">
                <a:latin typeface="Times New Roman" panose="02020603050405020304" pitchFamily="18" charset="0"/>
                <a:ea typeface="MS Mincho" charset="-128"/>
                <a:cs typeface="Times New Roman" panose="02020603050405020304" pitchFamily="18" charset="0"/>
              </a:rPr>
              <a:t>Enfin, la réalisation de l'innovation passe par des innovations :</a:t>
            </a:r>
            <a:endParaRPr lang="fr-FR" altLang="fr-FR" sz="1200" dirty="0">
              <a:latin typeface="Cambria" panose="02040503050406030204" pitchFamily="18" charset="0"/>
              <a:ea typeface="MS Mincho" charset="-128"/>
              <a:cs typeface="Times New Roman" panose="02020603050405020304" pitchFamily="18" charset="0"/>
            </a:endParaRPr>
          </a:p>
          <a:p>
            <a:pPr>
              <a:spcAft>
                <a:spcPts val="1200"/>
              </a:spcAft>
            </a:pPr>
            <a:r>
              <a:rPr lang="fr-FR" altLang="fr-FR" sz="1200" dirty="0">
                <a:latin typeface="Times New Roman" panose="02020603050405020304" pitchFamily="18" charset="0"/>
                <a:ea typeface="MS Mincho" charset="-128"/>
                <a:cs typeface="Times New Roman" panose="02020603050405020304" pitchFamily="18" charset="0"/>
              </a:rPr>
              <a:t>   Organisationnelles, juridiques commerciales, techniques et financières</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b="1" dirty="0">
                <a:latin typeface="Cambria" panose="020405030504060302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p:txBody>
      </p:sp>
      <p:sp>
        <p:nvSpPr>
          <p:cNvPr id="7" name="Text Box 833"/>
          <p:cNvSpPr txBox="1">
            <a:spLocks noChangeArrowheads="1"/>
          </p:cNvSpPr>
          <p:nvPr/>
        </p:nvSpPr>
        <p:spPr bwMode="auto">
          <a:xfrm>
            <a:off x="2283292" y="4885204"/>
            <a:ext cx="6242050" cy="920750"/>
          </a:xfrm>
          <a:prstGeom prst="rect">
            <a:avLst/>
          </a:prstGeom>
          <a:solidFill>
            <a:srgbClr val="8DB3E2"/>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dirty="0">
                <a:latin typeface="Cambria" panose="020405030504060302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dirty="0">
                <a:latin typeface="Times New Roman" panose="02020603050405020304" pitchFamily="18" charset="0"/>
                <a:ea typeface="MS Mincho" charset="-128"/>
                <a:cs typeface="Times New Roman" panose="02020603050405020304" pitchFamily="18" charset="0"/>
              </a:rPr>
              <a:t>• D’où la nécessité d’un statut avec une autonomie mais avec le support de tous les partenaires</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dirty="0">
                <a:latin typeface="Times New Roman" panose="02020603050405020304" pitchFamily="18" charset="0"/>
                <a:ea typeface="MS Mincho" charset="-128"/>
                <a:cs typeface="Times New Roman" panose="02020603050405020304" pitchFamily="18" charset="0"/>
              </a:rPr>
              <a:t>• La plateforme Innovation Artisanat se doit d’être une vitrine de l’artisanat régional et local, véritable pépinière et incubateur des artisans, femmes artisanes, TPE et auto entrepreneurs</a:t>
            </a:r>
            <a:endParaRPr lang="fr-FR" altLang="fr-FR" sz="1200" dirty="0">
              <a:latin typeface="Cambria" panose="02040503050406030204" pitchFamily="18" charset="0"/>
              <a:ea typeface="MS Mincho" charset="-128"/>
              <a:cs typeface="Times New Roman" panose="02020603050405020304" pitchFamily="18" charset="0"/>
            </a:endParaRPr>
          </a:p>
          <a:p>
            <a:pPr>
              <a:spcAft>
                <a:spcPts val="1200"/>
              </a:spcAft>
            </a:pPr>
            <a:r>
              <a:rPr lang="fr-FR" altLang="fr-FR" sz="1100" dirty="0">
                <a:solidFill>
                  <a:srgbClr val="FF6600"/>
                </a:solidFill>
                <a:latin typeface="Times New Roman" panose="020206030504050203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b="1" dirty="0">
                <a:latin typeface="Cambria" panose="020405030504060302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p:txBody>
      </p:sp>
      <p:sp>
        <p:nvSpPr>
          <p:cNvPr id="8" name="Text Box 833"/>
          <p:cNvSpPr txBox="1">
            <a:spLocks noChangeArrowheads="1"/>
          </p:cNvSpPr>
          <p:nvPr/>
        </p:nvSpPr>
        <p:spPr bwMode="auto">
          <a:xfrm>
            <a:off x="2276942" y="1872129"/>
            <a:ext cx="6254750" cy="838200"/>
          </a:xfrm>
          <a:prstGeom prst="rect">
            <a:avLst/>
          </a:prstGeom>
          <a:solidFill>
            <a:srgbClr val="8DB3E2"/>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fr-FR" altLang="fr-FR" sz="1200" dirty="0">
                <a:latin typeface="Times New Roman" panose="02020603050405020304" pitchFamily="18" charset="0"/>
                <a:ea typeface="MS Mincho" charset="-128"/>
                <a:cs typeface="Times New Roman" panose="02020603050405020304" pitchFamily="18" charset="0"/>
              </a:rPr>
              <a:t>Et ce, dans une perspective d’économie sociale, solidaire et communautaire qui consiste à « Réduire la pauvreté en stimulant la croissance dans les secteurs spécifiques de l’artisanat et du tourisme par l’augmentation de la productivité et l’amélioration des revenus et de l’emplois dans ces secteurs à fort potentiel», </a:t>
            </a:r>
            <a:endParaRPr lang="fr-FR" altLang="fr-FR" sz="1200" dirty="0">
              <a:latin typeface="Cambria" panose="02040503050406030204" pitchFamily="18" charset="0"/>
              <a:ea typeface="MS Mincho" charset="-128"/>
              <a:cs typeface="Times New Roman" panose="02020603050405020304" pitchFamily="18" charset="0"/>
            </a:endParaRPr>
          </a:p>
          <a:p>
            <a:r>
              <a:rPr lang="fr-FR" altLang="fr-FR" sz="1200" b="1" dirty="0">
                <a:latin typeface="Times New Roman" panose="02020603050405020304" pitchFamily="18" charset="0"/>
                <a:ea typeface="MS Mincho" charset="-128"/>
                <a:cs typeface="Times New Roman" panose="02020603050405020304" pitchFamily="18" charset="0"/>
              </a:rPr>
              <a:t> </a:t>
            </a:r>
            <a:endParaRPr lang="fr-FR" altLang="fr-FR" sz="1200" dirty="0">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313318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A6731E8A-5A33-48F6-AF1C-6A1F4CA5FA42}" type="slidenum">
              <a:rPr lang="fr-FR" altLang="fr-FR" sz="1400">
                <a:solidFill>
                  <a:srgbClr val="FFFFFF"/>
                </a:solidFill>
                <a:latin typeface="Franklin Gothic Book" panose="020B0503020102020204" pitchFamily="34" charset="0"/>
              </a:rPr>
              <a:pPr>
                <a:spcBef>
                  <a:spcPct val="0"/>
                </a:spcBef>
                <a:buClrTx/>
                <a:buSzTx/>
                <a:buFontTx/>
                <a:buNone/>
              </a:pPr>
              <a:t>19</a:t>
            </a:fld>
            <a:endParaRPr lang="fr-FR" altLang="fr-FR" sz="1400">
              <a:solidFill>
                <a:srgbClr val="FFFFFF"/>
              </a:solidFill>
              <a:latin typeface="Franklin Gothic Book" panose="020B0503020102020204" pitchFamily="34" charset="0"/>
            </a:endParaRPr>
          </a:p>
        </p:txBody>
      </p:sp>
      <p:sp>
        <p:nvSpPr>
          <p:cNvPr id="5" name="Rectangle 2"/>
          <p:cNvSpPr>
            <a:spLocks noChangeArrowheads="1"/>
          </p:cNvSpPr>
          <p:nvPr/>
        </p:nvSpPr>
        <p:spPr bwMode="auto">
          <a:xfrm>
            <a:off x="3587005" y="431987"/>
            <a:ext cx="7986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dirty="0">
                <a:solidFill>
                  <a:srgbClr val="C00000"/>
                </a:solidFill>
                <a:latin typeface="Times New Roman" panose="02020603050405020304" pitchFamily="18" charset="0"/>
                <a:ea typeface="MS Mincho" charset="-128"/>
                <a:cs typeface="Times New Roman" panose="02020603050405020304" pitchFamily="18" charset="0"/>
              </a:rPr>
              <a:t>4. MODELE DE GESTION ET D’ORGANISATION DES PLATEFORMES INNOVATION ARTISANAT</a:t>
            </a:r>
            <a:endParaRPr lang="fr-FR" altLang="fr-FR" dirty="0">
              <a:solidFill>
                <a:srgbClr val="C00000"/>
              </a:solidFill>
              <a:latin typeface="Cambria" panose="02040503050406030204" pitchFamily="18" charset="0"/>
              <a:ea typeface="MS Mincho" charset="-128"/>
              <a:cs typeface="Times New Roman" panose="02020603050405020304" pitchFamily="18" charset="0"/>
            </a:endParaRPr>
          </a:p>
        </p:txBody>
      </p:sp>
      <p:sp>
        <p:nvSpPr>
          <p:cNvPr id="6" name="Rectangle 3"/>
          <p:cNvSpPr>
            <a:spLocks noChangeArrowheads="1"/>
          </p:cNvSpPr>
          <p:nvPr/>
        </p:nvSpPr>
        <p:spPr bwMode="auto">
          <a:xfrm>
            <a:off x="4620933" y="1167747"/>
            <a:ext cx="564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dirty="0">
                <a:solidFill>
                  <a:srgbClr val="C00000"/>
                </a:solidFill>
                <a:latin typeface="Times New Roman" panose="02020603050405020304" pitchFamily="18" charset="0"/>
                <a:ea typeface="MS Mincho" charset="-128"/>
                <a:cs typeface="Times New Roman" panose="02020603050405020304" pitchFamily="18" charset="0"/>
              </a:rPr>
              <a:t> 4.1. Innovation organisationnelle et juridique</a:t>
            </a:r>
            <a:endParaRPr lang="fr-FR" altLang="fr-FR" dirty="0">
              <a:solidFill>
                <a:srgbClr val="C00000"/>
              </a:solidFill>
              <a:ea typeface="MS Mincho" charset="-128"/>
              <a:cs typeface="Times New Roman" panose="02020603050405020304" pitchFamily="18" charset="0"/>
            </a:endParaRPr>
          </a:p>
        </p:txBody>
      </p:sp>
      <p:sp>
        <p:nvSpPr>
          <p:cNvPr id="7" name="Rectangle 4"/>
          <p:cNvSpPr>
            <a:spLocks noChangeArrowheads="1"/>
          </p:cNvSpPr>
          <p:nvPr/>
        </p:nvSpPr>
        <p:spPr bwMode="auto">
          <a:xfrm>
            <a:off x="782544" y="1824505"/>
            <a:ext cx="1007371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000"/>
              </a:spcAft>
            </a:pPr>
            <a:r>
              <a:rPr lang="fr-FR" altLang="fr-FR" b="1" dirty="0">
                <a:latin typeface="Times New Roman" panose="02020603050405020304" pitchFamily="18" charset="0"/>
                <a:ea typeface="MS Mincho" charset="-128"/>
                <a:cs typeface="Times New Roman" panose="02020603050405020304" pitchFamily="18" charset="0"/>
              </a:rPr>
              <a:t>Le modèle proposé: Création d’une Société de Développement Régional de l’Artisanat qui a son autonomie, ses actionnaires, son conseil d’administration.</a:t>
            </a:r>
          </a:p>
          <a:p>
            <a:pPr algn="just">
              <a:lnSpc>
                <a:spcPct val="150000"/>
              </a:lnSpc>
              <a:spcAft>
                <a:spcPts val="1000"/>
              </a:spcAft>
            </a:pPr>
            <a:r>
              <a:rPr lang="fr-MA" altLang="fr-FR" sz="1100" b="1" dirty="0">
                <a:latin typeface="Times New Roman" panose="02020603050405020304" pitchFamily="18" charset="0"/>
                <a:ea typeface="MS Mincho" charset="-128"/>
                <a:cs typeface="Times New Roman" panose="02020603050405020304" pitchFamily="18" charset="0"/>
              </a:rPr>
              <a:t>(</a:t>
            </a:r>
            <a:r>
              <a:rPr lang="fr-FR" altLang="fr-FR" sz="1100" b="1" dirty="0">
                <a:ea typeface="MS Mincho" charset="-128"/>
                <a:cs typeface="Times New Roman" panose="02020603050405020304" pitchFamily="18" charset="0"/>
              </a:rPr>
              <a:t>Selon Dahir n°1-15-83 (7 juillet 2015) portant promulgation de la loi organique n° 111-14 relative aux régions,)</a:t>
            </a:r>
            <a:endParaRPr lang="fr-FR" altLang="fr-FR" sz="1100" b="1" dirty="0">
              <a:latin typeface="Cambria" panose="02040503050406030204" pitchFamily="18" charset="0"/>
              <a:ea typeface="MS Mincho" charset="-128"/>
              <a:cs typeface="Times New Roman" panose="02020603050405020304" pitchFamily="18" charset="0"/>
            </a:endParaRPr>
          </a:p>
        </p:txBody>
      </p:sp>
      <p:sp>
        <p:nvSpPr>
          <p:cNvPr id="8" name="Text Box 833"/>
          <p:cNvSpPr txBox="1">
            <a:spLocks noChangeArrowheads="1"/>
          </p:cNvSpPr>
          <p:nvPr/>
        </p:nvSpPr>
        <p:spPr bwMode="auto">
          <a:xfrm>
            <a:off x="1670050" y="3210113"/>
            <a:ext cx="7561262" cy="2661770"/>
          </a:xfrm>
          <a:prstGeom prst="rect">
            <a:avLst/>
          </a:prstGeom>
          <a:solidFill>
            <a:srgbClr val="8DB3E2"/>
          </a:solidFill>
          <a:ln w="9525">
            <a:solidFill>
              <a:srgbClr val="000000"/>
            </a:solidFill>
            <a:miter lim="800000"/>
            <a:headEnd/>
            <a:tailEnd/>
          </a:ln>
        </p:spPr>
        <p:txBody>
          <a:bodyPr upright="1"/>
          <a:lstStyle/>
          <a:p>
            <a:pPr>
              <a:lnSpc>
                <a:spcPct val="150000"/>
              </a:lnSpc>
              <a:spcAft>
                <a:spcPts val="0"/>
              </a:spcAft>
              <a:defRPr/>
            </a:pPr>
            <a:r>
              <a:rPr lang="fr-FR" sz="1400" b="1" dirty="0">
                <a:latin typeface="Times New Roman" panose="02020603050405020304" pitchFamily="18" charset="0"/>
                <a:ea typeface="MS Mincho"/>
                <a:cs typeface="Times New Roman" panose="02020603050405020304" pitchFamily="18" charset="0"/>
              </a:rPr>
              <a:t> Tour de Table de la Société de Développement Régional de l’Artisanat (TTAH )</a:t>
            </a:r>
            <a:endParaRPr lang="fr-FR" sz="1600" dirty="0">
              <a:latin typeface="Cambria" panose="02040503050406030204" pitchFamily="18" charset="0"/>
              <a:ea typeface="MS Mincho"/>
              <a:cs typeface="Times New Roman" panose="02020603050405020304" pitchFamily="18" charset="0"/>
            </a:endParaRPr>
          </a:p>
          <a:p>
            <a:pPr marL="285750" indent="-285750">
              <a:lnSpc>
                <a:spcPct val="150000"/>
              </a:lnSpc>
              <a:spcAft>
                <a:spcPts val="0"/>
              </a:spcAft>
              <a:buFont typeface="Wingdings" panose="05000000000000000000" pitchFamily="2" charset="2"/>
              <a:buChar char="Ø"/>
              <a:defRPr/>
            </a:pPr>
            <a:r>
              <a:rPr lang="fr-FR" sz="1400" b="1" dirty="0">
                <a:latin typeface="Times New Roman" panose="02020603050405020304" pitchFamily="18" charset="0"/>
                <a:ea typeface="MS Mincho"/>
                <a:cs typeface="Times New Roman" panose="02020603050405020304" pitchFamily="18" charset="0"/>
              </a:rPr>
              <a:t>Conseil régional TTAH </a:t>
            </a:r>
            <a:endParaRPr lang="fr-FR" sz="1600" dirty="0">
              <a:latin typeface="Cambria" panose="02040503050406030204" pitchFamily="18" charset="0"/>
              <a:ea typeface="MS Mincho"/>
              <a:cs typeface="Times New Roman" panose="02020603050405020304" pitchFamily="18" charset="0"/>
            </a:endParaRPr>
          </a:p>
          <a:p>
            <a:pPr marL="285750" indent="-285750">
              <a:lnSpc>
                <a:spcPct val="150000"/>
              </a:lnSpc>
              <a:spcAft>
                <a:spcPts val="0"/>
              </a:spcAft>
              <a:buFont typeface="Wingdings" panose="05000000000000000000" pitchFamily="2" charset="2"/>
              <a:buChar char="Ø"/>
              <a:defRPr/>
            </a:pPr>
            <a:r>
              <a:rPr lang="fr-FR" sz="1400" b="1" dirty="0">
                <a:latin typeface="Times New Roman" panose="02020603050405020304" pitchFamily="18" charset="0"/>
                <a:ea typeface="MS Mincho"/>
                <a:cs typeface="Times New Roman" panose="02020603050405020304" pitchFamily="18" charset="0"/>
              </a:rPr>
              <a:t>Le Secrétariat d'Etat Chargé de l'Artisanat et de l'Economie Sociale</a:t>
            </a:r>
            <a:endParaRPr lang="fr-FR" sz="1600" dirty="0">
              <a:latin typeface="Cambria" panose="02040503050406030204" pitchFamily="18" charset="0"/>
              <a:ea typeface="MS Mincho"/>
              <a:cs typeface="Times New Roman" panose="02020603050405020304" pitchFamily="18" charset="0"/>
            </a:endParaRPr>
          </a:p>
          <a:p>
            <a:pPr marL="285750" indent="-285750">
              <a:lnSpc>
                <a:spcPct val="150000"/>
              </a:lnSpc>
              <a:spcAft>
                <a:spcPts val="0"/>
              </a:spcAft>
              <a:buFont typeface="Wingdings" panose="05000000000000000000" pitchFamily="2" charset="2"/>
              <a:buChar char="Ø"/>
              <a:tabLst>
                <a:tab pos="2413000" algn="l"/>
              </a:tabLst>
              <a:defRPr/>
            </a:pPr>
            <a:r>
              <a:rPr lang="fr-FR" sz="1400" b="1" dirty="0">
                <a:latin typeface="Times New Roman" panose="02020603050405020304" pitchFamily="18" charset="0"/>
                <a:ea typeface="Times New Roman" panose="02020603050405020304" pitchFamily="18" charset="0"/>
                <a:cs typeface="Times New Roman" panose="02020603050405020304" pitchFamily="18" charset="0"/>
              </a:rPr>
              <a:t>L’Agence pour la Promotion et le Développement du Nord</a:t>
            </a:r>
            <a:r>
              <a:rPr lang="fr-FR" sz="1400" b="1" dirty="0">
                <a:latin typeface="Times New Roman" panose="02020603050405020304" pitchFamily="18" charset="0"/>
                <a:ea typeface="MS Mincho"/>
                <a:cs typeface="Times New Roman" panose="02020603050405020304" pitchFamily="18" charset="0"/>
              </a:rPr>
              <a:t>   </a:t>
            </a:r>
          </a:p>
          <a:p>
            <a:pPr marL="285750" indent="-285750">
              <a:lnSpc>
                <a:spcPct val="150000"/>
              </a:lnSpc>
              <a:spcAft>
                <a:spcPts val="0"/>
              </a:spcAft>
              <a:buFont typeface="Wingdings" panose="05000000000000000000" pitchFamily="2" charset="2"/>
              <a:buChar char="Ø"/>
              <a:tabLst>
                <a:tab pos="2413000" algn="l"/>
              </a:tabLst>
              <a:defRPr/>
            </a:pPr>
            <a:r>
              <a:rPr lang="fr-FR" sz="1400" b="1" dirty="0">
                <a:latin typeface="Times New Roman" panose="02020603050405020304" pitchFamily="18" charset="0"/>
                <a:ea typeface="MS Mincho"/>
                <a:cs typeface="Times New Roman" panose="02020603050405020304" pitchFamily="18" charset="0"/>
              </a:rPr>
              <a:t>La Maison de l’Artisan      </a:t>
            </a:r>
          </a:p>
          <a:p>
            <a:pPr marL="285750" indent="-285750">
              <a:lnSpc>
                <a:spcPct val="150000"/>
              </a:lnSpc>
              <a:spcAft>
                <a:spcPts val="0"/>
              </a:spcAft>
              <a:buFont typeface="Wingdings" panose="05000000000000000000" pitchFamily="2" charset="2"/>
              <a:buChar char="Ø"/>
              <a:tabLst>
                <a:tab pos="2413000" algn="l"/>
              </a:tabLst>
              <a:defRPr/>
            </a:pPr>
            <a:r>
              <a:rPr lang="fr-FR" sz="1400" b="1" dirty="0">
                <a:latin typeface="Times New Roman" panose="02020603050405020304" pitchFamily="18" charset="0"/>
                <a:ea typeface="MS Mincho"/>
                <a:cs typeface="Times New Roman" panose="02020603050405020304" pitchFamily="18" charset="0"/>
              </a:rPr>
              <a:t>Commune urbaine de Tétouan                                               </a:t>
            </a:r>
          </a:p>
          <a:p>
            <a:pPr marL="285750" indent="-285750">
              <a:lnSpc>
                <a:spcPct val="150000"/>
              </a:lnSpc>
              <a:spcAft>
                <a:spcPts val="0"/>
              </a:spcAft>
              <a:buFont typeface="Wingdings" panose="05000000000000000000" pitchFamily="2" charset="2"/>
              <a:buChar char="Ø"/>
              <a:tabLst>
                <a:tab pos="2413000" algn="l"/>
              </a:tabLst>
              <a:defRPr/>
            </a:pPr>
            <a:r>
              <a:rPr lang="fr-FR" sz="1400" b="1" dirty="0">
                <a:latin typeface="Times New Roman" panose="02020603050405020304" pitchFamily="18" charset="0"/>
                <a:ea typeface="MS Mincho"/>
                <a:cs typeface="Times New Roman" panose="02020603050405020304" pitchFamily="18" charset="0"/>
              </a:rPr>
              <a:t> Commune urbaine de Chefchaouen       </a:t>
            </a:r>
          </a:p>
          <a:p>
            <a:pPr marL="285750" indent="-285750">
              <a:lnSpc>
                <a:spcPct val="150000"/>
              </a:lnSpc>
              <a:spcAft>
                <a:spcPts val="0"/>
              </a:spcAft>
              <a:buFont typeface="Wingdings" panose="05000000000000000000" pitchFamily="2" charset="2"/>
              <a:buChar char="Ø"/>
              <a:tabLst>
                <a:tab pos="2413000" algn="l"/>
              </a:tabLst>
              <a:defRPr/>
            </a:pPr>
            <a:r>
              <a:rPr lang="fr-FR" sz="1400" b="1" dirty="0">
                <a:latin typeface="Times New Roman" panose="02020603050405020304" pitchFamily="18" charset="0"/>
                <a:ea typeface="MS Mincho"/>
                <a:cs typeface="Times New Roman" panose="02020603050405020304" pitchFamily="18" charset="0"/>
              </a:rPr>
              <a:t>Commune urbaine d’Al Hoceima                                                                         </a:t>
            </a:r>
            <a:endParaRPr lang="fr-FR" sz="1600" dirty="0">
              <a:latin typeface="Cambria" panose="02040503050406030204" pitchFamily="18" charset="0"/>
              <a:ea typeface="MS Mincho"/>
              <a:cs typeface="Times New Roman" panose="02020603050405020304" pitchFamily="18" charset="0"/>
            </a:endParaRPr>
          </a:p>
          <a:p>
            <a:pPr>
              <a:spcAft>
                <a:spcPts val="0"/>
              </a:spcAft>
              <a:defRPr/>
            </a:pPr>
            <a:r>
              <a:rPr lang="fr-FR" sz="1600" b="1" dirty="0">
                <a:latin typeface="Cambria" panose="02040503050406030204" pitchFamily="18" charset="0"/>
                <a:ea typeface="MS Mincho"/>
                <a:cs typeface="Times New Roman" panose="02020603050405020304" pitchFamily="18" charset="0"/>
              </a:rPr>
              <a:t> </a:t>
            </a:r>
            <a:endParaRPr lang="fr-FR" sz="1600"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76811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E6C2DE-494C-42BE-AB67-9ED2046A772C}"/>
              </a:ext>
            </a:extLst>
          </p:cNvPr>
          <p:cNvSpPr>
            <a:spLocks noGrp="1"/>
          </p:cNvSpPr>
          <p:nvPr>
            <p:ph type="title"/>
          </p:nvPr>
        </p:nvSpPr>
        <p:spPr/>
        <p:txBody>
          <a:bodyPr>
            <a:noAutofit/>
          </a:bodyPr>
          <a:lstStyle/>
          <a:p>
            <a:pPr algn="ctr"/>
            <a:r>
              <a:rPr lang="en-GB" altLang="fr-FR" sz="2800" b="1" dirty="0">
                <a:solidFill>
                  <a:srgbClr val="C00000"/>
                </a:solidFill>
                <a:latin typeface="Times New Roman" panose="02020603050405020304" pitchFamily="18" charset="0"/>
                <a:cs typeface="Calibri" panose="020F0502020204030204" pitchFamily="34" charset="0"/>
              </a:rPr>
              <a:t>SOMMAIRE</a:t>
            </a:r>
            <a:r>
              <a:rPr lang="en-GB" altLang="fr-FR" sz="2400" b="1" dirty="0">
                <a:solidFill>
                  <a:srgbClr val="C00000"/>
                </a:solidFill>
                <a:latin typeface="Times New Roman" panose="02020603050405020304" pitchFamily="18" charset="0"/>
                <a:cs typeface="Calibri" panose="020F0502020204030204" pitchFamily="34" charset="0"/>
              </a:rPr>
              <a:t/>
            </a:r>
            <a:br>
              <a:rPr lang="en-GB" altLang="fr-FR" sz="2400" b="1" dirty="0">
                <a:solidFill>
                  <a:srgbClr val="C00000"/>
                </a:solidFill>
                <a:latin typeface="Times New Roman" panose="02020603050405020304" pitchFamily="18" charset="0"/>
                <a:cs typeface="Calibri" panose="020F0502020204030204" pitchFamily="34" charset="0"/>
              </a:rPr>
            </a:br>
            <a:endParaRPr lang="en-US" sz="2800" dirty="0"/>
          </a:p>
        </p:txBody>
      </p:sp>
      <p:sp>
        <p:nvSpPr>
          <p:cNvPr id="5" name="Rectangle 8"/>
          <p:cNvSpPr>
            <a:spLocks noChangeArrowheads="1"/>
          </p:cNvSpPr>
          <p:nvPr/>
        </p:nvSpPr>
        <p:spPr bwMode="auto">
          <a:xfrm>
            <a:off x="1760375" y="2070674"/>
            <a:ext cx="1004607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dirty="0">
                <a:latin typeface="Times New Roman" panose="02020603050405020304" pitchFamily="18" charset="0"/>
                <a:cs typeface="Times New Roman" panose="02020603050405020304" pitchFamily="18" charset="0"/>
              </a:rPr>
              <a:t>INTRODUCTION</a:t>
            </a:r>
          </a:p>
          <a:p>
            <a:r>
              <a:rPr lang="fr-FR" altLang="fr-FR" sz="1600" b="1" dirty="0">
                <a:latin typeface="Times New Roman" panose="02020603050405020304" pitchFamily="18" charset="0"/>
                <a:cs typeface="Times New Roman" panose="02020603050405020304" pitchFamily="18" charset="0"/>
              </a:rPr>
              <a:t>1. BREF RAPPEL DES CONCLUSIONS ET RECOMMENDATIONS</a:t>
            </a:r>
          </a:p>
          <a:p>
            <a:r>
              <a:rPr lang="fr-FR" altLang="fr-FR" sz="1600" b="1" dirty="0">
                <a:latin typeface="Times New Roman" panose="02020603050405020304" pitchFamily="18" charset="0"/>
                <a:cs typeface="Times New Roman" panose="02020603050405020304" pitchFamily="18" charset="0"/>
              </a:rPr>
              <a:t>2. ENJEUX DU PROJET DE LA PLATEFORME INNOVATION ARTISANAT</a:t>
            </a:r>
          </a:p>
          <a:p>
            <a:r>
              <a:rPr lang="fr-FR" altLang="fr-FR" sz="1600" b="1" dirty="0">
                <a:latin typeface="Times New Roman" panose="02020603050405020304" pitchFamily="18" charset="0"/>
                <a:cs typeface="Times New Roman" panose="02020603050405020304" pitchFamily="18" charset="0"/>
              </a:rPr>
              <a:t>	2.1 Rôle et mission de la plateforme artisanat</a:t>
            </a:r>
          </a:p>
          <a:p>
            <a:r>
              <a:rPr lang="fr-FR" altLang="fr-FR" sz="1600" b="1" dirty="0">
                <a:latin typeface="Times New Roman" panose="02020603050405020304" pitchFamily="18" charset="0"/>
                <a:cs typeface="Times New Roman" panose="02020603050405020304" pitchFamily="18" charset="0"/>
              </a:rPr>
              <a:t>3. PROBLEMATIQUE : QUELLE VISION ET QUEL MODE DE GESTION ET DE GOUVERNANCE RETENIR ?  </a:t>
            </a:r>
          </a:p>
          <a:p>
            <a:r>
              <a:rPr lang="fr-FR" altLang="fr-FR" sz="1600" b="1" dirty="0">
                <a:latin typeface="Times New Roman" panose="02020603050405020304" pitchFamily="18" charset="0"/>
                <a:cs typeface="Times New Roman" panose="02020603050405020304" pitchFamily="18" charset="0"/>
              </a:rPr>
              <a:t>                 3.1 Gestion de projet en partenariat et en réseau  </a:t>
            </a:r>
          </a:p>
          <a:p>
            <a:r>
              <a:rPr lang="fr-FR" altLang="fr-FR" sz="1600" b="1" dirty="0">
                <a:latin typeface="Times New Roman" panose="02020603050405020304" pitchFamily="18" charset="0"/>
                <a:cs typeface="Times New Roman" panose="02020603050405020304" pitchFamily="18" charset="0"/>
              </a:rPr>
              <a:t>                 3.2 Principaux modes de gouvernance</a:t>
            </a:r>
          </a:p>
          <a:p>
            <a:r>
              <a:rPr lang="fr-FR" altLang="fr-FR" sz="1600" b="1" dirty="0">
                <a:latin typeface="Times New Roman" panose="02020603050405020304" pitchFamily="18" charset="0"/>
                <a:cs typeface="Times New Roman" panose="02020603050405020304" pitchFamily="18" charset="0"/>
              </a:rPr>
              <a:t>4.  MODELE DE GESTION ET D’ORGANISATION DES PLATEFORMES INNOVATION ARTISANAT</a:t>
            </a:r>
          </a:p>
          <a:p>
            <a:r>
              <a:rPr lang="fr-FR" altLang="fr-FR" sz="1600" b="1" dirty="0">
                <a:latin typeface="Times New Roman" panose="02020603050405020304" pitchFamily="18" charset="0"/>
                <a:cs typeface="Times New Roman" panose="02020603050405020304" pitchFamily="18" charset="0"/>
              </a:rPr>
              <a:t>                  4.1 Innovation organisationnelle</a:t>
            </a:r>
          </a:p>
          <a:p>
            <a:r>
              <a:rPr lang="fr-FR" altLang="fr-FR" sz="1600" b="1" dirty="0">
                <a:latin typeface="Times New Roman" panose="02020603050405020304" pitchFamily="18" charset="0"/>
                <a:cs typeface="Times New Roman" panose="02020603050405020304" pitchFamily="18" charset="0"/>
              </a:rPr>
              <a:t>                  4.2 Scénario proposé</a:t>
            </a:r>
          </a:p>
          <a:p>
            <a:r>
              <a:rPr lang="fr-FR" altLang="fr-FR" sz="1600" b="1" dirty="0">
                <a:latin typeface="Times New Roman" panose="02020603050405020304" pitchFamily="18" charset="0"/>
                <a:cs typeface="Times New Roman" panose="02020603050405020304" pitchFamily="18" charset="0"/>
              </a:rPr>
              <a:t>                  4.1 Innovation commerciale</a:t>
            </a:r>
          </a:p>
          <a:p>
            <a:r>
              <a:rPr lang="fr-FR" altLang="fr-FR" sz="1600" b="1" dirty="0">
                <a:latin typeface="Times New Roman" panose="02020603050405020304" pitchFamily="18" charset="0"/>
                <a:cs typeface="Times New Roman" panose="02020603050405020304" pitchFamily="18" charset="0"/>
              </a:rPr>
              <a:t>                  4.1 Innovation financière</a:t>
            </a:r>
          </a:p>
          <a:p>
            <a:r>
              <a:rPr lang="fr-FR" altLang="fr-FR" sz="1600" b="1" dirty="0">
                <a:latin typeface="Times New Roman" panose="02020603050405020304" pitchFamily="18" charset="0"/>
                <a:cs typeface="Times New Roman" panose="02020603050405020304" pitchFamily="18" charset="0"/>
              </a:rPr>
              <a:t>CONCLUSIONS ET RECOMMENDATIONS</a:t>
            </a:r>
          </a:p>
        </p:txBody>
      </p:sp>
    </p:spTree>
    <p:extLst>
      <p:ext uri="{BB962C8B-B14F-4D97-AF65-F5344CB8AC3E}">
        <p14:creationId xmlns:p14="http://schemas.microsoft.com/office/powerpoint/2010/main" val="111386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166067" y="765269"/>
            <a:ext cx="3598293"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spcAft>
                <a:spcPts val="1000"/>
              </a:spcAft>
            </a:pPr>
            <a:r>
              <a:rPr lang="fr-FR" altLang="fr-FR" sz="2400" b="1" dirty="0">
                <a:solidFill>
                  <a:srgbClr val="C00000"/>
                </a:solidFill>
                <a:latin typeface="Times New Roman" panose="02020603050405020304" pitchFamily="18" charset="0"/>
                <a:ea typeface="MS Mincho" charset="-128"/>
                <a:cs typeface="Times New Roman" panose="02020603050405020304" pitchFamily="18" charset="0"/>
              </a:rPr>
              <a:t>4.2 Scénario proposé         </a:t>
            </a:r>
            <a:endParaRPr lang="fr-FR" altLang="fr-FR" sz="2400" dirty="0">
              <a:solidFill>
                <a:srgbClr val="C00000"/>
              </a:solidFill>
              <a:latin typeface="Cambria" panose="02040503050406030204" pitchFamily="18" charset="0"/>
              <a:ea typeface="MS Mincho" charset="-128"/>
              <a:cs typeface="Times New Roman" panose="02020603050405020304" pitchFamily="18" charset="0"/>
            </a:endParaRPr>
          </a:p>
        </p:txBody>
      </p:sp>
      <p:sp>
        <p:nvSpPr>
          <p:cNvPr id="8" name="Rectangle 3"/>
          <p:cNvSpPr>
            <a:spLocks noChangeArrowheads="1"/>
          </p:cNvSpPr>
          <p:nvPr/>
        </p:nvSpPr>
        <p:spPr bwMode="auto">
          <a:xfrm>
            <a:off x="2358652" y="1793459"/>
            <a:ext cx="78565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fr-FR" altLang="fr-FR" sz="2000" dirty="0">
                <a:latin typeface="Times New Roman" panose="02020603050405020304" pitchFamily="18" charset="0"/>
                <a:ea typeface="MS Mincho" charset="-128"/>
                <a:cs typeface="Times New Roman" panose="02020603050405020304" pitchFamily="18" charset="0"/>
              </a:rPr>
              <a:t>Création de la </a:t>
            </a:r>
            <a:r>
              <a:rPr lang="fr-FR" altLang="fr-FR" sz="2000" b="1" dirty="0">
                <a:latin typeface="Times New Roman" panose="02020603050405020304" pitchFamily="18" charset="0"/>
                <a:ea typeface="MS Mincho" charset="-128"/>
                <a:cs typeface="Times New Roman" panose="02020603050405020304" pitchFamily="18" charset="0"/>
              </a:rPr>
              <a:t>«</a:t>
            </a:r>
            <a:r>
              <a:rPr lang="fr-FR" altLang="fr-FR" sz="2000" b="1" dirty="0">
                <a:solidFill>
                  <a:srgbClr val="00B050"/>
                </a:solidFill>
                <a:latin typeface="Times New Roman" panose="02020603050405020304" pitchFamily="18" charset="0"/>
                <a:ea typeface="MS Mincho" charset="-128"/>
                <a:cs typeface="Times New Roman" panose="02020603050405020304" pitchFamily="18" charset="0"/>
              </a:rPr>
              <a:t>Société de Développement Régional de l’Artisanat</a:t>
            </a:r>
            <a:r>
              <a:rPr lang="fr-FR" altLang="fr-FR" sz="2000" b="1" dirty="0">
                <a:latin typeface="Times New Roman" panose="02020603050405020304" pitchFamily="18" charset="0"/>
                <a:ea typeface="MS Mincho" charset="-128"/>
                <a:cs typeface="Times New Roman" panose="02020603050405020304" pitchFamily="18" charset="0"/>
              </a:rPr>
              <a:t>»</a:t>
            </a:r>
            <a:r>
              <a:rPr lang="fr-FR" altLang="fr-FR" sz="2000" dirty="0">
                <a:latin typeface="Times New Roman" panose="02020603050405020304" pitchFamily="18" charset="0"/>
                <a:ea typeface="MS Mincho" charset="-128"/>
                <a:cs typeface="Times New Roman" panose="02020603050405020304" pitchFamily="18" charset="0"/>
              </a:rPr>
              <a:t>.</a:t>
            </a:r>
            <a:endParaRPr lang="fr-FR" altLang="fr-FR" sz="2000" dirty="0">
              <a:latin typeface="Cambria" panose="02040503050406030204" pitchFamily="18" charset="0"/>
              <a:ea typeface="MS Mincho" charset="-128"/>
              <a:cs typeface="Times New Roman" panose="02020603050405020304" pitchFamily="18" charset="0"/>
            </a:endParaRPr>
          </a:p>
        </p:txBody>
      </p:sp>
      <p:sp>
        <p:nvSpPr>
          <p:cNvPr id="9" name="Rectangle 8"/>
          <p:cNvSpPr/>
          <p:nvPr/>
        </p:nvSpPr>
        <p:spPr>
          <a:xfrm>
            <a:off x="2358652" y="2812584"/>
            <a:ext cx="8189912" cy="2554545"/>
          </a:xfrm>
          <a:prstGeom prst="rect">
            <a:avLst/>
          </a:prstGeom>
        </p:spPr>
        <p:txBody>
          <a:bodyPr>
            <a:spAutoFit/>
          </a:bodyPr>
          <a:lstStyle/>
          <a:p>
            <a:pPr marR="635" algn="just">
              <a:lnSpc>
                <a:spcPct val="200000"/>
              </a:lnSpc>
              <a:spcAft>
                <a:spcPts val="0"/>
              </a:spcAft>
              <a:tabLst>
                <a:tab pos="1350645" algn="l"/>
                <a:tab pos="2413000" algn="l"/>
              </a:tabLst>
              <a:defRPr/>
            </a:pPr>
            <a:r>
              <a:rPr lang="fr-FR" sz="2000" b="1" dirty="0">
                <a:solidFill>
                  <a:srgbClr val="00B0F0"/>
                </a:solidFill>
                <a:latin typeface="Times New Roman" panose="02020603050405020304" pitchFamily="18" charset="0"/>
                <a:ea typeface="MS Mincho"/>
                <a:cs typeface="Times New Roman" panose="02020603050405020304" pitchFamily="18" charset="0"/>
              </a:rPr>
              <a:t>Le ressort d’intervention de la Société comprend :</a:t>
            </a:r>
            <a:endParaRPr lang="fr-FR" sz="20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Wingdings" panose="05000000000000000000" pitchFamily="2" charset="2"/>
              <a:buChar char=""/>
              <a:defRPr/>
            </a:pPr>
            <a:r>
              <a:rPr lang="fr-FR" sz="2000" b="1" dirty="0">
                <a:latin typeface="Times New Roman" panose="02020603050405020304" pitchFamily="18" charset="0"/>
                <a:ea typeface="MS Mincho"/>
                <a:cs typeface="Times New Roman" panose="02020603050405020304" pitchFamily="18" charset="0"/>
              </a:rPr>
              <a:t>La </a:t>
            </a:r>
            <a:r>
              <a:rPr lang="fr-FR" sz="2000" b="1" spc="-10" dirty="0">
                <a:solidFill>
                  <a:srgbClr val="000000"/>
                </a:solidFill>
                <a:latin typeface="Times New Roman" panose="02020603050405020304" pitchFamily="18" charset="0"/>
                <a:ea typeface="MS Mincho"/>
                <a:cs typeface="Times New Roman" panose="02020603050405020304" pitchFamily="18" charset="0"/>
              </a:rPr>
              <a:t>plateforme d’innovation Artisanat de Tétouan</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Wingdings" panose="05000000000000000000" pitchFamily="2" charset="2"/>
              <a:buChar char=""/>
              <a:defRPr/>
            </a:pPr>
            <a:r>
              <a:rPr lang="fr-FR" sz="2000" b="1" dirty="0">
                <a:latin typeface="Times New Roman" panose="02020603050405020304" pitchFamily="18" charset="0"/>
                <a:ea typeface="MS Mincho"/>
                <a:cs typeface="Times New Roman" panose="02020603050405020304" pitchFamily="18" charset="0"/>
              </a:rPr>
              <a:t>La </a:t>
            </a:r>
            <a:r>
              <a:rPr lang="fr-FR" sz="2000" b="1" spc="-10" dirty="0">
                <a:solidFill>
                  <a:srgbClr val="000000"/>
                </a:solidFill>
                <a:latin typeface="Times New Roman" panose="02020603050405020304" pitchFamily="18" charset="0"/>
                <a:ea typeface="MS Mincho"/>
                <a:cs typeface="Times New Roman" panose="02020603050405020304" pitchFamily="18" charset="0"/>
              </a:rPr>
              <a:t>plateforme d’innovation Artisanat d’Al Hoceima</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Wingdings" panose="05000000000000000000" pitchFamily="2" charset="2"/>
              <a:buChar char=""/>
              <a:defRPr/>
            </a:pPr>
            <a:r>
              <a:rPr lang="fr-FR" sz="2000" b="1" dirty="0">
                <a:latin typeface="Times New Roman" panose="02020603050405020304" pitchFamily="18" charset="0"/>
                <a:ea typeface="MS Mincho"/>
                <a:cs typeface="Times New Roman" panose="02020603050405020304" pitchFamily="18" charset="0"/>
              </a:rPr>
              <a:t>La </a:t>
            </a:r>
            <a:r>
              <a:rPr lang="fr-FR" sz="2000" b="1" spc="-10" dirty="0">
                <a:solidFill>
                  <a:srgbClr val="000000"/>
                </a:solidFill>
                <a:latin typeface="Times New Roman" panose="02020603050405020304" pitchFamily="18" charset="0"/>
                <a:ea typeface="MS Mincho"/>
                <a:cs typeface="Times New Roman" panose="02020603050405020304" pitchFamily="18" charset="0"/>
              </a:rPr>
              <a:t>plateforme d’innovation Artisanat de Chefchaouen</a:t>
            </a:r>
            <a:endParaRPr lang="fr-FR" sz="20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4922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1473" y="880968"/>
            <a:ext cx="10320244" cy="5124480"/>
          </a:xfrm>
          <a:prstGeom prst="rect">
            <a:avLst/>
          </a:prstGeom>
        </p:spPr>
        <p:txBody>
          <a:bodyPr wrap="square">
            <a:spAutoFit/>
          </a:bodyPr>
          <a:lstStyle/>
          <a:p>
            <a:pPr algn="just">
              <a:lnSpc>
                <a:spcPct val="150000"/>
              </a:lnSpc>
              <a:spcAft>
                <a:spcPts val="0"/>
              </a:spcAft>
              <a:tabLst>
                <a:tab pos="1350645" algn="l"/>
                <a:tab pos="2413000" algn="l"/>
              </a:tabLst>
              <a:defRPr/>
            </a:pPr>
            <a:r>
              <a:rPr lang="fr-FR" sz="2000" b="1" dirty="0">
                <a:solidFill>
                  <a:srgbClr val="00B0F0"/>
                </a:solidFill>
                <a:latin typeface="Times New Roman" panose="02020603050405020304" pitchFamily="18" charset="0"/>
                <a:ea typeface="MS Mincho"/>
                <a:cs typeface="Times New Roman" panose="02020603050405020304" pitchFamily="18" charset="0"/>
              </a:rPr>
              <a:t>La Société aura pour mission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Wingdings" panose="05000000000000000000" pitchFamily="2" charset="2"/>
              <a:buChar char=""/>
              <a:tabLst>
                <a:tab pos="1350645" algn="l"/>
                <a:tab pos="2413000" algn="l"/>
              </a:tabLst>
              <a:defRPr/>
            </a:pPr>
            <a:r>
              <a:rPr lang="fr-FR" b="1" dirty="0">
                <a:latin typeface="Times New Roman" panose="02020603050405020304" pitchFamily="18" charset="0"/>
                <a:ea typeface="MS Mincho"/>
                <a:cs typeface="Times New Roman" panose="02020603050405020304" pitchFamily="18" charset="0"/>
              </a:rPr>
              <a:t>La gestion et l’entretien des trois plateformes Innovation Artisanat avec les méthodes les plus modernes, avec externalisation d’une partie des prestations</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Wingdings" panose="05000000000000000000" pitchFamily="2" charset="2"/>
              <a:buChar char=""/>
              <a:tabLst>
                <a:tab pos="1350645" algn="l"/>
                <a:tab pos="2413000" algn="l"/>
              </a:tabLst>
              <a:defRPr/>
            </a:pPr>
            <a:r>
              <a:rPr lang="fr-FR" b="1" dirty="0">
                <a:latin typeface="Times New Roman" panose="02020603050405020304" pitchFamily="18" charset="0"/>
                <a:ea typeface="MS Mincho"/>
                <a:cs typeface="Times New Roman" panose="02020603050405020304" pitchFamily="18" charset="0"/>
              </a:rPr>
              <a:t>La création, l’extension, l’aménagement ou la rénovation de ces espaces et de leurs dépendances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Wingdings" panose="05000000000000000000" pitchFamily="2" charset="2"/>
              <a:buChar char=""/>
              <a:tabLst>
                <a:tab pos="1350645" algn="l"/>
                <a:tab pos="2413000" algn="l"/>
              </a:tabLst>
              <a:defRPr/>
            </a:pPr>
            <a:r>
              <a:rPr lang="fr-FR" b="1" dirty="0">
                <a:latin typeface="Times New Roman" panose="02020603050405020304" pitchFamily="18" charset="0"/>
                <a:ea typeface="MS Mincho"/>
                <a:cs typeface="Times New Roman" panose="02020603050405020304" pitchFamily="18" charset="0"/>
              </a:rPr>
              <a:t>L’amélioration de la commercialisation et de la qualité de la production des artisans, notamment par la gestion des espaces de vente et d’accueil et une formation continue basée sur l’innovation, en relation avec les administrations et organismes concernés et en collaboration avec tous les autres partenaires du secteur</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Wingdings" panose="05000000000000000000" pitchFamily="2" charset="2"/>
              <a:buChar char=""/>
              <a:tabLst>
                <a:tab pos="1350645" algn="l"/>
                <a:tab pos="2413000" algn="l"/>
              </a:tabLst>
              <a:defRPr/>
            </a:pPr>
            <a:r>
              <a:rPr lang="fr-FR" b="1" dirty="0">
                <a:latin typeface="Times New Roman" panose="02020603050405020304" pitchFamily="18" charset="0"/>
                <a:ea typeface="MS Mincho"/>
                <a:cs typeface="Times New Roman" panose="02020603050405020304" pitchFamily="18" charset="0"/>
              </a:rPr>
              <a:t>La réalisation de toutes études ou enquêtes permettant le développement de l’artisanat et l’amélioration de leur gestion et de la commercialisation des produits des artisans.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Wingdings" panose="05000000000000000000" pitchFamily="2" charset="2"/>
              <a:buChar char=""/>
              <a:tabLst>
                <a:tab pos="1350645" algn="l"/>
                <a:tab pos="2413000" algn="l"/>
              </a:tabLst>
              <a:defRPr/>
            </a:pPr>
            <a:r>
              <a:rPr lang="fr-FR" b="1" dirty="0">
                <a:latin typeface="Times New Roman" panose="02020603050405020304" pitchFamily="18" charset="0"/>
                <a:ea typeface="MS Mincho"/>
                <a:cs typeface="Times New Roman" panose="02020603050405020304" pitchFamily="18" charset="0"/>
              </a:rPr>
              <a:t>L’organisation des actions de communication, de sensibilisation et d’information auprès du public et des divers intervenants du secteur de l’artisanat concernés.</a:t>
            </a:r>
            <a:endParaRPr lang="fr-FR" b="1" dirty="0"/>
          </a:p>
        </p:txBody>
      </p:sp>
    </p:spTree>
    <p:extLst>
      <p:ext uri="{BB962C8B-B14F-4D97-AF65-F5344CB8AC3E}">
        <p14:creationId xmlns:p14="http://schemas.microsoft.com/office/powerpoint/2010/main" val="93356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446961" y="2068046"/>
            <a:ext cx="1020715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Ministère du tourisme, du transport aérien, de l’artisanat et de l’économie sociale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Ministère de l’intérieur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Conseil de la région TTAH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Secrétariat d'Etat Chargé de l'Artisanat et de l'Economie Sociale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La Maison de l’artisan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conseil communal de Tétouan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conseil communal d’Al Hoceima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 conseil communal de Chefchaouen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La chambre de commerce, d'industrie et de services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La chambre régionale d'artisanat ;</a:t>
            </a:r>
            <a:endParaRPr lang="fr-FR" altLang="fr-FR" b="1" dirty="0">
              <a:latin typeface="Cambria" panose="02040503050406030204" pitchFamily="18" charset="0"/>
              <a:ea typeface="MS Mincho" charset="-128"/>
              <a:cs typeface="Times New Roman" panose="02020603050405020304" pitchFamily="18" charset="0"/>
            </a:endParaRPr>
          </a:p>
          <a:p>
            <a:pPr algn="jus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Les représentants des associations professionnelles du secteur de l’Artisanat (Artisans /femmes artisanes, P.M.E / associations d'artisanat) impliqués à travers la chambre régionale d'Artisanat.</a:t>
            </a:r>
            <a:endParaRPr lang="fr-FR" altLang="fr-FR" b="1" dirty="0">
              <a:latin typeface="Cambria" panose="02040503050406030204" pitchFamily="18" charset="0"/>
              <a:ea typeface="MS Mincho" charset="-128"/>
              <a:cs typeface="Times New Roman" panose="02020603050405020304" pitchFamily="18" charset="0"/>
            </a:endParaRPr>
          </a:p>
        </p:txBody>
      </p:sp>
      <p:sp>
        <p:nvSpPr>
          <p:cNvPr id="6" name="Rectangle 2"/>
          <p:cNvSpPr>
            <a:spLocks noChangeArrowheads="1"/>
          </p:cNvSpPr>
          <p:nvPr/>
        </p:nvSpPr>
        <p:spPr bwMode="auto">
          <a:xfrm>
            <a:off x="3257046" y="629958"/>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49375" algn="l"/>
              </a:tabLst>
              <a:defRPr>
                <a:solidFill>
                  <a:schemeClr val="tx1"/>
                </a:solidFill>
                <a:latin typeface="Arial" panose="020B0604020202020204" pitchFamily="34" charset="0"/>
                <a:cs typeface="Arial" panose="020B0604020202020204" pitchFamily="34" charset="0"/>
              </a:defRPr>
            </a:lvl1pPr>
            <a:lvl2pPr marL="742950" indent="-285750">
              <a:tabLst>
                <a:tab pos="1349375" algn="l"/>
              </a:tabLst>
              <a:defRPr>
                <a:solidFill>
                  <a:schemeClr val="tx1"/>
                </a:solidFill>
                <a:latin typeface="Arial" panose="020B0604020202020204" pitchFamily="34" charset="0"/>
                <a:cs typeface="Arial" panose="020B0604020202020204" pitchFamily="34" charset="0"/>
              </a:defRPr>
            </a:lvl2pPr>
            <a:lvl3pPr marL="1143000" indent="-228600">
              <a:tabLst>
                <a:tab pos="1349375" algn="l"/>
              </a:tabLst>
              <a:defRPr>
                <a:solidFill>
                  <a:schemeClr val="tx1"/>
                </a:solidFill>
                <a:latin typeface="Arial" panose="020B0604020202020204" pitchFamily="34" charset="0"/>
                <a:cs typeface="Arial" panose="020B0604020202020204" pitchFamily="34" charset="0"/>
              </a:defRPr>
            </a:lvl3pPr>
            <a:lvl4pPr marL="1600200" indent="-228600">
              <a:tabLst>
                <a:tab pos="1349375" algn="l"/>
              </a:tabLst>
              <a:defRPr>
                <a:solidFill>
                  <a:schemeClr val="tx1"/>
                </a:solidFill>
                <a:latin typeface="Arial" panose="020B0604020202020204" pitchFamily="34" charset="0"/>
                <a:cs typeface="Arial" panose="020B0604020202020204" pitchFamily="34" charset="0"/>
              </a:defRPr>
            </a:lvl4pPr>
            <a:lvl5pPr marL="2057400" indent="-228600">
              <a:tabLst>
                <a:tab pos="134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4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4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4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49375" algn="l"/>
              </a:tabLst>
              <a:defRPr>
                <a:solidFill>
                  <a:schemeClr val="tx1"/>
                </a:solidFill>
                <a:latin typeface="Arial" panose="020B0604020202020204" pitchFamily="34" charset="0"/>
                <a:cs typeface="Arial" panose="020B0604020202020204" pitchFamily="34" charset="0"/>
              </a:defRPr>
            </a:lvl9pPr>
          </a:lstStyle>
          <a:p>
            <a:pPr algn="ctr"/>
            <a:r>
              <a:rPr lang="fr-FR" altLang="fr-FR" sz="2400" b="1" dirty="0">
                <a:solidFill>
                  <a:srgbClr val="C00000"/>
                </a:solidFill>
                <a:latin typeface="Times New Roman" panose="02020603050405020304" pitchFamily="18" charset="0"/>
                <a:ea typeface="MS Mincho" charset="-128"/>
                <a:cs typeface="Times New Roman" panose="02020603050405020304" pitchFamily="18" charset="0"/>
              </a:rPr>
              <a:t>Organes d’administration et de gestion  </a:t>
            </a:r>
          </a:p>
        </p:txBody>
      </p:sp>
      <p:sp>
        <p:nvSpPr>
          <p:cNvPr id="7" name="Rectangle 6"/>
          <p:cNvSpPr/>
          <p:nvPr/>
        </p:nvSpPr>
        <p:spPr>
          <a:xfrm>
            <a:off x="1926139" y="1594828"/>
            <a:ext cx="5919249" cy="369332"/>
          </a:xfrm>
          <a:prstGeom prst="rect">
            <a:avLst/>
          </a:prstGeom>
        </p:spPr>
        <p:txBody>
          <a:bodyPr wrap="none">
            <a:spAutoFit/>
          </a:bodyPr>
          <a:lstStyle/>
          <a:p>
            <a:pPr algn="ctr"/>
            <a:r>
              <a:rPr lang="fr-FR" altLang="fr-FR" b="1" dirty="0">
                <a:solidFill>
                  <a:srgbClr val="00B0F0"/>
                </a:solidFill>
                <a:latin typeface="Times New Roman" panose="02020603050405020304" pitchFamily="18" charset="0"/>
                <a:ea typeface="MS Mincho" charset="-128"/>
                <a:cs typeface="Times New Roman" panose="02020603050405020304" pitchFamily="18" charset="0"/>
              </a:rPr>
              <a:t>La Société est administrée par un conseil d’administration</a:t>
            </a:r>
            <a:endParaRPr lang="fr-FR" altLang="fr-FR" dirty="0">
              <a:solidFill>
                <a:srgbClr val="00B0F0"/>
              </a:solidFill>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215752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489" y="1446214"/>
            <a:ext cx="10513452" cy="3924151"/>
          </a:xfrm>
          <a:prstGeom prst="rect">
            <a:avLst/>
          </a:prstGeom>
        </p:spPr>
        <p:txBody>
          <a:bodyPr wrap="square">
            <a:spAutoFit/>
          </a:bodyPr>
          <a:lstStyle/>
          <a:p>
            <a:pPr marR="635">
              <a:lnSpc>
                <a:spcPct val="150000"/>
              </a:lnSpc>
              <a:spcAft>
                <a:spcPts val="0"/>
              </a:spcAft>
              <a:tabLst>
                <a:tab pos="1350645" algn="l"/>
              </a:tabLst>
              <a:defRPr/>
            </a:pPr>
            <a:r>
              <a:rPr lang="fr-FR" sz="2000" b="1" dirty="0">
                <a:solidFill>
                  <a:srgbClr val="00B0F0"/>
                </a:solidFill>
                <a:latin typeface="Times New Roman" panose="02020603050405020304" pitchFamily="18" charset="0"/>
                <a:ea typeface="MS Mincho"/>
                <a:cs typeface="Times New Roman" panose="02020603050405020304" pitchFamily="18" charset="0"/>
              </a:rPr>
              <a:t>Le conseil d’administration règle par ses délibérations les questions générales intéressant la Société :</a:t>
            </a:r>
            <a:endParaRPr lang="fr-FR" sz="20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nSpc>
                <a:spcPct val="150000"/>
              </a:lnSpc>
              <a:spcAft>
                <a:spcPts val="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Arrête le programme d’action de la Société ;</a:t>
            </a:r>
            <a:endParaRPr lang="fr-FR" b="1" dirty="0">
              <a:latin typeface="Cambria" panose="02040503050406030204" pitchFamily="18" charset="0"/>
              <a:ea typeface="MS Mincho"/>
              <a:cs typeface="Times New Roman" panose="02020603050405020304" pitchFamily="18" charset="0"/>
            </a:endParaRPr>
          </a:p>
          <a:p>
            <a:pPr marL="342900" marR="635" indent="-342900">
              <a:lnSpc>
                <a:spcPct val="150000"/>
              </a:lnSpc>
              <a:spcAft>
                <a:spcPts val="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Etablit le règlement intérieur des trois plateformes Innovation Artisanat précitées et de leurs dépendances ;</a:t>
            </a:r>
            <a:endParaRPr lang="fr-FR" b="1" dirty="0">
              <a:latin typeface="Cambria" panose="02040503050406030204" pitchFamily="18" charset="0"/>
              <a:ea typeface="MS Mincho"/>
              <a:cs typeface="Times New Roman" panose="02020603050405020304" pitchFamily="18" charset="0"/>
            </a:endParaRPr>
          </a:p>
          <a:p>
            <a:pPr marL="342900" marR="635" indent="-342900">
              <a:lnSpc>
                <a:spcPct val="150000"/>
              </a:lnSpc>
              <a:spcAft>
                <a:spcPts val="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Examine et approuve le budget de la Société et approuve les comptes ;</a:t>
            </a:r>
            <a:endParaRPr lang="fr-FR" b="1" dirty="0">
              <a:latin typeface="Cambria" panose="02040503050406030204" pitchFamily="18" charset="0"/>
              <a:ea typeface="MS Mincho"/>
              <a:cs typeface="Times New Roman" panose="02020603050405020304" pitchFamily="18" charset="0"/>
            </a:endParaRPr>
          </a:p>
          <a:p>
            <a:pPr marL="342900" marR="635" indent="-342900">
              <a:lnSpc>
                <a:spcPct val="150000"/>
              </a:lnSpc>
              <a:spcAft>
                <a:spcPts val="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Fixe les tarifs en vigueur des loyers et prestations et les soumet à l’approbation du Conseil ;</a:t>
            </a:r>
            <a:endParaRPr lang="fr-FR" b="1" dirty="0">
              <a:latin typeface="Cambria" panose="02040503050406030204" pitchFamily="18" charset="0"/>
              <a:ea typeface="MS Mincho"/>
              <a:cs typeface="Times New Roman" panose="02020603050405020304" pitchFamily="18" charset="0"/>
            </a:endParaRPr>
          </a:p>
          <a:p>
            <a:pPr marL="342900" marR="635" indent="-342900">
              <a:lnSpc>
                <a:spcPct val="150000"/>
              </a:lnSpc>
              <a:spcAft>
                <a:spcPts val="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Elabore le statut du personnel de la Société et le fait approuver conformément à la réglementation en vigueur ;</a:t>
            </a:r>
            <a:endParaRPr lang="fr-FR"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92785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p:cNvPicPr>
            <a:picLocks noChangeAspect="1"/>
          </p:cNvPicPr>
          <p:nvPr/>
        </p:nvPicPr>
        <p:blipFill>
          <a:blip r:embed="rId2">
            <a:extLst>
              <a:ext uri="{28A0092B-C50C-407E-A947-70E740481C1C}">
                <a14:useLocalDpi xmlns:a14="http://schemas.microsoft.com/office/drawing/2010/main" val="0"/>
              </a:ext>
            </a:extLst>
          </a:blip>
          <a:srcRect l="6688" t="22000" r="12201" b="20601"/>
          <a:stretch>
            <a:fillRect/>
          </a:stretch>
        </p:blipFill>
        <p:spPr bwMode="auto">
          <a:xfrm>
            <a:off x="1945154" y="2175622"/>
            <a:ext cx="86836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167437" y="969309"/>
            <a:ext cx="7704137" cy="45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fr-FR" altLang="fr-FR" b="1" dirty="0">
                <a:solidFill>
                  <a:srgbClr val="0070C0"/>
                </a:solidFill>
                <a:latin typeface="Times New Roman" panose="02020603050405020304" pitchFamily="18" charset="0"/>
                <a:ea typeface="MS Mincho" charset="-128"/>
                <a:cs typeface="Times New Roman" panose="02020603050405020304" pitchFamily="18" charset="0"/>
              </a:rPr>
              <a:t>L’organigramme de la structure organisationnelle en réseau, est le suivant :</a:t>
            </a:r>
            <a:endParaRPr lang="fr-FR" altLang="fr-FR" b="1" dirty="0">
              <a:solidFill>
                <a:srgbClr val="0070C0"/>
              </a:solidFill>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249296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121" y="2314308"/>
            <a:ext cx="8618538" cy="2267287"/>
          </a:xfrm>
          <a:prstGeom prst="rect">
            <a:avLst/>
          </a:prstGeom>
        </p:spPr>
        <p:txBody>
          <a:bodyPr>
            <a:spAutoFit/>
          </a:bodyPr>
          <a:lstStyle/>
          <a:p>
            <a:pPr marL="457200" algn="just">
              <a:spcAft>
                <a:spcPts val="0"/>
              </a:spcAft>
              <a:defRPr/>
            </a:pPr>
            <a:r>
              <a:rPr lang="fr-FR" b="1" dirty="0">
                <a:solidFill>
                  <a:srgbClr val="0070C0"/>
                </a:solidFill>
                <a:latin typeface="Times New Roman" panose="02020603050405020304" pitchFamily="18" charset="0"/>
                <a:ea typeface="MS Mincho"/>
                <a:cs typeface="Times New Roman" panose="02020603050405020304" pitchFamily="18" charset="0"/>
              </a:rPr>
              <a:t>Fiche Projet Scénario 1 : Plateforme Innovation Artisanat de Tétouan</a:t>
            </a:r>
            <a:endParaRPr lang="fr-FR" dirty="0">
              <a:solidFill>
                <a:srgbClr val="0070C0"/>
              </a:solidFill>
              <a:latin typeface="Cambria" panose="02040503050406030204" pitchFamily="18" charset="0"/>
              <a:ea typeface="MS Mincho"/>
              <a:cs typeface="Times New Roman" panose="02020603050405020304" pitchFamily="18" charset="0"/>
            </a:endParaRPr>
          </a:p>
          <a:p>
            <a:pPr algn="just">
              <a:spcAft>
                <a:spcPts val="1000"/>
              </a:spcAft>
              <a:defRPr/>
            </a:pPr>
            <a:r>
              <a:rPr lang="fr-FR"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marL="285750" indent="-28575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Localisation et site proposé de la PIA : Dar Sanaa de Tétouan </a:t>
            </a:r>
            <a:endParaRPr lang="fr-FR" b="1" dirty="0">
              <a:latin typeface="Cambria" panose="02040503050406030204" pitchFamily="18" charset="0"/>
              <a:ea typeface="MS Mincho"/>
              <a:cs typeface="Times New Roman" panose="02020603050405020304" pitchFamily="18" charset="0"/>
            </a:endParaRPr>
          </a:p>
          <a:p>
            <a:pPr algn="just">
              <a:spcAft>
                <a:spcPts val="1000"/>
              </a:spcAft>
              <a:defRPr/>
            </a:pPr>
            <a:r>
              <a:rPr lang="fr-FR" b="1" dirty="0">
                <a:latin typeface="Times New Roman" panose="02020603050405020304" pitchFamily="18" charset="0"/>
                <a:ea typeface="MS Mincho"/>
                <a:cs typeface="Times New Roman" panose="02020603050405020304" pitchFamily="18" charset="0"/>
              </a:rPr>
              <a:t>      (Extérieur des remparts en face de la célèbre </a:t>
            </a:r>
            <a:r>
              <a:rPr lang="fr-FR" b="1" dirty="0" err="1">
                <a:latin typeface="Times New Roman" panose="02020603050405020304" pitchFamily="18" charset="0"/>
                <a:ea typeface="MS Mincho"/>
                <a:cs typeface="Times New Roman" panose="02020603050405020304" pitchFamily="18" charset="0"/>
              </a:rPr>
              <a:t>Bab</a:t>
            </a:r>
            <a:r>
              <a:rPr lang="fr-FR" b="1" dirty="0">
                <a:latin typeface="Times New Roman" panose="02020603050405020304" pitchFamily="18" charset="0"/>
                <a:ea typeface="MS Mincho"/>
                <a:cs typeface="Times New Roman" panose="02020603050405020304" pitchFamily="18" charset="0"/>
              </a:rPr>
              <a:t> </a:t>
            </a:r>
            <a:r>
              <a:rPr lang="fr-FR" b="1" dirty="0" err="1">
                <a:latin typeface="Times New Roman" panose="02020603050405020304" pitchFamily="18" charset="0"/>
                <a:ea typeface="MS Mincho"/>
                <a:cs typeface="Times New Roman" panose="02020603050405020304" pitchFamily="18" charset="0"/>
              </a:rPr>
              <a:t>Okla</a:t>
            </a:r>
            <a:r>
              <a:rPr lang="fr-FR" b="1" dirty="0">
                <a:latin typeface="Times New Roman" panose="02020603050405020304" pitchFamily="18" charset="0"/>
                <a:ea typeface="MS Mincho"/>
                <a:cs typeface="Times New Roman" panose="02020603050405020304" pitchFamily="18" charset="0"/>
              </a:rPr>
              <a:t>)</a:t>
            </a:r>
            <a:endParaRPr lang="fr-FR" b="1" dirty="0">
              <a:latin typeface="Cambria" panose="02040503050406030204" pitchFamily="18" charset="0"/>
              <a:ea typeface="MS Mincho"/>
              <a:cs typeface="Times New Roman" panose="02020603050405020304" pitchFamily="18" charset="0"/>
            </a:endParaRPr>
          </a:p>
          <a:p>
            <a:pPr marL="285750" indent="-28575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Produits Phares : Tissage Céramique de Tétouan, Maroquinerie, </a:t>
            </a:r>
          </a:p>
          <a:p>
            <a:pPr marL="285750" indent="-28575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La broderie, le bois incrusté et sculpté, Bijouterie.</a:t>
            </a:r>
            <a:endParaRPr lang="fr-FR" b="1" dirty="0">
              <a:latin typeface="Cambria" panose="02040503050406030204" pitchFamily="18" charset="0"/>
              <a:ea typeface="MS Mincho"/>
              <a:cs typeface="Times New Roman" panose="02020603050405020304" pitchFamily="18" charset="0"/>
            </a:endParaRP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314308"/>
            <a:ext cx="3039035" cy="2100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3654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0007" y="1902386"/>
            <a:ext cx="9876957" cy="3919022"/>
          </a:xfrm>
          <a:prstGeom prst="rect">
            <a:avLst/>
          </a:prstGeom>
        </p:spPr>
        <p:txBody>
          <a:bodyPr wrap="square">
            <a:spAutoFit/>
          </a:bodyPr>
          <a:lstStyle/>
          <a:p>
            <a:pPr marR="635" indent="449580" algn="just">
              <a:spcAft>
                <a:spcPts val="1000"/>
              </a:spcAft>
              <a:defRPr/>
            </a:pPr>
            <a:r>
              <a:rPr lang="fr-FR" sz="2400" b="1" dirty="0">
                <a:solidFill>
                  <a:srgbClr val="00B0F0"/>
                </a:solidFill>
                <a:latin typeface="Times New Roman" panose="02020603050405020304" pitchFamily="18" charset="0"/>
                <a:ea typeface="MS Mincho"/>
                <a:cs typeface="Times New Roman" panose="02020603050405020304" pitchFamily="18" charset="0"/>
              </a:rPr>
              <a:t>Les principales missions sont de :</a:t>
            </a:r>
            <a:endParaRPr lang="fr-FR" sz="24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gn="just">
              <a:spcAft>
                <a:spcPts val="1000"/>
              </a:spcAft>
              <a:buFont typeface="Arial" panose="020B0604020202020204" pitchFamily="34" charset="0"/>
              <a:buChar char="•"/>
              <a:defRPr/>
            </a:pPr>
            <a:r>
              <a:rPr lang="fr-FR" sz="1600" b="1" dirty="0">
                <a:latin typeface="Times New Roman" panose="02020603050405020304" pitchFamily="18" charset="0"/>
                <a:ea typeface="MS Mincho"/>
                <a:cs typeface="Times New Roman" panose="02020603050405020304" pitchFamily="18" charset="0"/>
              </a:rPr>
              <a:t>Organiser et gérer la plateforme Innovation Artisanat de Tétouan ;</a:t>
            </a:r>
            <a:endParaRPr lang="fr-FR" sz="1600"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sz="1600" b="1" dirty="0">
                <a:latin typeface="Times New Roman" panose="02020603050405020304" pitchFamily="18" charset="0"/>
                <a:ea typeface="MS Mincho"/>
                <a:cs typeface="Times New Roman" panose="02020603050405020304" pitchFamily="18" charset="0"/>
              </a:rPr>
              <a:t>Veiller à l’application des clauses de la convention cadre, et faire son suivi et évaluation ;</a:t>
            </a:r>
            <a:endParaRPr lang="fr-FR" sz="1600"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sz="1600" b="1" dirty="0">
                <a:latin typeface="Times New Roman" panose="02020603050405020304" pitchFamily="18" charset="0"/>
                <a:ea typeface="MS Mincho"/>
                <a:cs typeface="Times New Roman" panose="02020603050405020304" pitchFamily="18" charset="0"/>
              </a:rPr>
              <a:t>Préserver le patrimoine historique andalous-mauresque ;</a:t>
            </a:r>
            <a:endParaRPr lang="fr-FR" sz="1600"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sz="1600" b="1" dirty="0">
                <a:latin typeface="Times New Roman" panose="02020603050405020304" pitchFamily="18" charset="0"/>
                <a:ea typeface="MS Mincho"/>
                <a:cs typeface="Times New Roman" panose="02020603050405020304" pitchFamily="18" charset="0"/>
              </a:rPr>
              <a:t>Mettre en valeur le patrimoine culturel, l’héritage historique, la richesse artisanale et le savoir faire des artisans et femmes artisanes de la ville de Tétouan ;</a:t>
            </a:r>
            <a:endParaRPr lang="fr-FR" sz="1600"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sz="1600" b="1" dirty="0">
                <a:latin typeface="Times New Roman" panose="02020603050405020304" pitchFamily="18" charset="0"/>
                <a:ea typeface="MS Mincho"/>
                <a:cs typeface="Times New Roman" panose="02020603050405020304" pitchFamily="18" charset="0"/>
              </a:rPr>
              <a:t>Promouvoir l’avenir des métiers de l’artisanat en s’appuyant sur l’innovation, le design et la formation des jeunes dans l’artisanat traditionnel et moderne ;</a:t>
            </a:r>
            <a:endParaRPr lang="fr-FR" sz="16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5571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42204" y="2080932"/>
            <a:ext cx="10481608" cy="35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Contribuer à réussir l’innovation au sein des différents métiers de l’artisanat, notamment ceux menacés de disparition ;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Offrir des activités et des services complémentaires destinés aux visiteurs et aux touristes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Dédier la PIA en plein cœur de la médina à des utilisations et des statuts d’usages différenciés par catégories d’espaces et par statut d’activité (finition/vente, artisanat haut de gamme)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spcAft>
                <a:spcPts val="1000"/>
              </a:spcAf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Développer et consolider les échanges avec les Villes Créatives de l’UNESCO dans l’artisanat et les arts populaires ;</a:t>
            </a:r>
          </a:p>
          <a:p>
            <a:pPr algn="just">
              <a:lnSpc>
                <a:spcPct val="150000"/>
              </a:lnSpc>
              <a:spcAft>
                <a:spcPts val="1000"/>
              </a:spcAf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Recherche et développement par l’implication des universités et chercheurs concernés ;</a:t>
            </a:r>
            <a:endParaRPr lang="fr-FR" altLang="fr-FR" dirty="0">
              <a:ea typeface="MS Mincho" charset="-128"/>
              <a:cs typeface="Times New Roman" panose="02020603050405020304" pitchFamily="18" charset="0"/>
            </a:endParaRPr>
          </a:p>
        </p:txBody>
      </p:sp>
      <p:sp>
        <p:nvSpPr>
          <p:cNvPr id="6" name="Rectangle 2"/>
          <p:cNvSpPr>
            <a:spLocks noChangeArrowheads="1"/>
          </p:cNvSpPr>
          <p:nvPr/>
        </p:nvSpPr>
        <p:spPr bwMode="auto">
          <a:xfrm>
            <a:off x="7813862" y="1229417"/>
            <a:ext cx="340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000"/>
              </a:spcAft>
            </a:pPr>
            <a:r>
              <a:rPr lang="fr-FR" altLang="fr-FR" b="1">
                <a:solidFill>
                  <a:srgbClr val="00B0F0"/>
                </a:solidFill>
                <a:latin typeface="Times New Roman" panose="02020603050405020304" pitchFamily="18" charset="0"/>
                <a:ea typeface="MS Mincho" charset="-128"/>
                <a:cs typeface="Times New Roman" panose="02020603050405020304" pitchFamily="18" charset="0"/>
              </a:rPr>
              <a:t>Principales Missions (suite):</a:t>
            </a:r>
            <a:endParaRPr lang="fr-FR" altLang="fr-FR" b="1">
              <a:solidFill>
                <a:srgbClr val="00B0F0"/>
              </a:solidFill>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243264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91123" y="1889779"/>
            <a:ext cx="10452006" cy="35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000"/>
              </a:spcAft>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Enseignement des anciens métiers d’artisanat (la poterie, le fer forgé, la broderie, le bois incrusté et sculpté et le cuir brodé) ;</a:t>
            </a:r>
          </a:p>
          <a:p>
            <a:pPr algn="just">
              <a:lnSpc>
                <a:spcPct val="150000"/>
              </a:lnSpc>
              <a:spcAft>
                <a:spcPts val="1000"/>
              </a:spcAft>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Réouverture des ateliers du tissage, tapisserie et le cuir doré ;</a:t>
            </a: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Promouvoir les métiers à haute valeur économique et sociale comme patrimoine de la ville ;</a:t>
            </a: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L’exposition et la vente des produits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Accueillir les visiteurs et touristes nationaux/internationaux pour encourager et développer le tourisme à vocation artisanale.</a:t>
            </a:r>
            <a:endParaRPr lang="fr-FR" altLang="fr-FR" sz="2000" b="1" dirty="0">
              <a:latin typeface="Cambria" panose="02040503050406030204" pitchFamily="18" charset="0"/>
              <a:ea typeface="MS Mincho" charset="-128"/>
              <a:cs typeface="Times New Roman" panose="02020603050405020304" pitchFamily="18" charset="0"/>
            </a:endParaRPr>
          </a:p>
        </p:txBody>
      </p:sp>
      <p:sp>
        <p:nvSpPr>
          <p:cNvPr id="5" name="Rectangle 2"/>
          <p:cNvSpPr>
            <a:spLocks noChangeArrowheads="1"/>
          </p:cNvSpPr>
          <p:nvPr/>
        </p:nvSpPr>
        <p:spPr bwMode="auto">
          <a:xfrm>
            <a:off x="7834499" y="1238531"/>
            <a:ext cx="340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000"/>
              </a:spcAft>
            </a:pPr>
            <a:r>
              <a:rPr lang="fr-FR" altLang="fr-FR" b="1" dirty="0">
                <a:solidFill>
                  <a:srgbClr val="00B0F0"/>
                </a:solidFill>
                <a:latin typeface="Times New Roman" panose="02020603050405020304" pitchFamily="18" charset="0"/>
                <a:ea typeface="MS Mincho" charset="-128"/>
                <a:cs typeface="Times New Roman" panose="02020603050405020304" pitchFamily="18" charset="0"/>
              </a:rPr>
              <a:t>Principales Missions (suite):</a:t>
            </a:r>
            <a:endParaRPr lang="fr-FR" altLang="fr-FR" b="1" dirty="0">
              <a:solidFill>
                <a:srgbClr val="00B0F0"/>
              </a:solidFill>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328792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06072" y="825126"/>
            <a:ext cx="777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ctr">
              <a:spcAft>
                <a:spcPts val="1000"/>
              </a:spcAft>
            </a:pPr>
            <a:r>
              <a:rPr lang="fr-FR" altLang="fr-FR" sz="2000" b="1" dirty="0">
                <a:solidFill>
                  <a:srgbClr val="00B0F0"/>
                </a:solidFill>
                <a:latin typeface="Times New Roman" panose="02020603050405020304" pitchFamily="18" charset="0"/>
                <a:ea typeface="MS Mincho" charset="-128"/>
                <a:cs typeface="Times New Roman" panose="02020603050405020304" pitchFamily="18" charset="0"/>
              </a:rPr>
              <a:t>Fiche projet 2 : Plateforme Féminine Innovation Artisanat et Créativité d’Al Hoceima</a:t>
            </a:r>
            <a:endParaRPr lang="fr-FR" altLang="fr-FR" sz="2000" dirty="0">
              <a:solidFill>
                <a:srgbClr val="00B0F0"/>
              </a:solidFill>
              <a:latin typeface="Cambria" panose="02040503050406030204" pitchFamily="18" charset="0"/>
              <a:ea typeface="MS Mincho" charset="-128"/>
              <a:cs typeface="Times New Roman" panose="02020603050405020304" pitchFamily="18" charset="0"/>
            </a:endParaRPr>
          </a:p>
        </p:txBody>
      </p:sp>
      <p:sp>
        <p:nvSpPr>
          <p:cNvPr id="6" name="Rectangle 3"/>
          <p:cNvSpPr>
            <a:spLocks noChangeArrowheads="1"/>
          </p:cNvSpPr>
          <p:nvPr/>
        </p:nvSpPr>
        <p:spPr bwMode="auto">
          <a:xfrm>
            <a:off x="634627" y="1923116"/>
            <a:ext cx="10427820"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000"/>
              </a:spcAf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Localisation du site proposé de la PIA : </a:t>
            </a:r>
            <a:r>
              <a:rPr lang="fr-FR" altLang="fr-FR" b="1" dirty="0">
                <a:solidFill>
                  <a:srgbClr val="00B050"/>
                </a:solidFill>
                <a:latin typeface="Times New Roman" panose="02020603050405020304" pitchFamily="18" charset="0"/>
                <a:ea typeface="MS Mincho" charset="-128"/>
                <a:cs typeface="Times New Roman" panose="02020603050405020304" pitchFamily="18" charset="0"/>
              </a:rPr>
              <a:t>Centre Al </a:t>
            </a:r>
            <a:r>
              <a:rPr lang="fr-FR" altLang="fr-FR" b="1" dirty="0" err="1">
                <a:solidFill>
                  <a:srgbClr val="00B050"/>
                </a:solidFill>
                <a:latin typeface="Times New Roman" panose="02020603050405020304" pitchFamily="18" charset="0"/>
                <a:ea typeface="MS Mincho" charset="-128"/>
                <a:cs typeface="Times New Roman" panose="02020603050405020304" pitchFamily="18" charset="0"/>
              </a:rPr>
              <a:t>Hoceïma</a:t>
            </a:r>
            <a:endParaRPr lang="fr-FR" altLang="fr-FR" b="1" dirty="0">
              <a:solidFill>
                <a:srgbClr val="00B050"/>
              </a:solidFill>
              <a:latin typeface="Cambria" panose="02040503050406030204" pitchFamily="18" charset="0"/>
              <a:ea typeface="MS Mincho" charset="-128"/>
              <a:cs typeface="Times New Roman" panose="02020603050405020304" pitchFamily="18" charset="0"/>
            </a:endParaRPr>
          </a:p>
          <a:p>
            <a:pPr algn="just">
              <a:spcAft>
                <a:spcPts val="1000"/>
              </a:spcAft>
              <a:buFont typeface="Arial" panose="020B0604020202020204" pitchFamily="34" charset="0"/>
              <a:buChar char="•"/>
            </a:pPr>
            <a:r>
              <a:rPr lang="fr-FR" altLang="fr-FR" b="1" dirty="0">
                <a:latin typeface="Times New Roman" panose="02020603050405020304" pitchFamily="18" charset="0"/>
                <a:ea typeface="MS Mincho" charset="-128"/>
                <a:cs typeface="Times New Roman" panose="02020603050405020304" pitchFamily="18" charset="0"/>
              </a:rPr>
              <a:t>Produits Phares : Céramique du Rif-Vannerie, Cuir de </a:t>
            </a:r>
            <a:r>
              <a:rPr lang="fr-FR" altLang="fr-FR" b="1" dirty="0" err="1">
                <a:latin typeface="Times New Roman" panose="02020603050405020304" pitchFamily="18" charset="0"/>
                <a:ea typeface="MS Mincho" charset="-128"/>
                <a:cs typeface="Times New Roman" panose="02020603050405020304" pitchFamily="18" charset="0"/>
              </a:rPr>
              <a:t>Taghzout</a:t>
            </a:r>
            <a:r>
              <a:rPr lang="fr-FR" altLang="fr-FR" b="1" dirty="0">
                <a:latin typeface="Times New Roman" panose="02020603050405020304" pitchFamily="18" charset="0"/>
                <a:ea typeface="MS Mincho" charset="-128"/>
                <a:cs typeface="Times New Roman" panose="02020603050405020304" pitchFamily="18" charset="0"/>
              </a:rPr>
              <a:t>, Couture traditionnelle, Broderie.</a:t>
            </a:r>
            <a:endParaRPr lang="fr-FR" altLang="fr-FR" b="1" dirty="0">
              <a:latin typeface="Cambria" panose="02040503050406030204" pitchFamily="18" charset="0"/>
              <a:ea typeface="MS Mincho" charset="-128"/>
              <a:cs typeface="Times New Roman" panose="02020603050405020304" pitchFamily="18" charset="0"/>
            </a:endParaRPr>
          </a:p>
        </p:txBody>
      </p:sp>
      <p:pic>
        <p:nvPicPr>
          <p:cNvPr id="7" name="Image 6" descr="1jpg.jpg"/>
          <p:cNvPicPr/>
          <p:nvPr/>
        </p:nvPicPr>
        <p:blipFill>
          <a:blip r:embed="rId2" cstate="print">
            <a:extLst>
              <a:ext uri="{28A0092B-C50C-407E-A947-70E740481C1C}">
                <a14:useLocalDpi xmlns:a14="http://schemas.microsoft.com/office/drawing/2010/main" val="0"/>
              </a:ext>
            </a:extLst>
          </a:blip>
          <a:stretch>
            <a:fillRect/>
          </a:stretch>
        </p:blipFill>
        <p:spPr>
          <a:xfrm>
            <a:off x="1366655" y="2954635"/>
            <a:ext cx="3841839" cy="2588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descr="H1.jpg"/>
          <p:cNvPicPr/>
          <p:nvPr/>
        </p:nvPicPr>
        <p:blipFill>
          <a:blip r:embed="rId3" cstate="print"/>
          <a:stretch>
            <a:fillRect/>
          </a:stretch>
        </p:blipFill>
        <p:spPr>
          <a:xfrm>
            <a:off x="6320408" y="3007611"/>
            <a:ext cx="3964835" cy="2535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419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idx="4294967295"/>
          </p:nvPr>
        </p:nvSpPr>
        <p:spPr>
          <a:xfrm>
            <a:off x="4419600" y="688975"/>
            <a:ext cx="7772400" cy="654050"/>
          </a:xfrm>
        </p:spPr>
        <p:txBody>
          <a:bodyPr>
            <a:normAutofit fontScale="90000"/>
          </a:bodyPr>
          <a:lstStyle/>
          <a:p>
            <a:pPr eaLnBrk="1" hangingPunct="1"/>
            <a:r>
              <a:rPr lang="fr-FR" altLang="fr-FR" sz="2400" b="1" dirty="0">
                <a:solidFill>
                  <a:srgbClr val="C00000"/>
                </a:solidFill>
                <a:latin typeface="Arial Narrow" panose="020B0606020202030204" pitchFamily="34" charset="0"/>
              </a:rPr>
              <a:t>INTRODUCTION</a:t>
            </a:r>
            <a:r>
              <a:rPr lang="fr-FR" altLang="fr-FR" dirty="0"/>
              <a:t> </a:t>
            </a:r>
          </a:p>
        </p:txBody>
      </p:sp>
      <p:sp>
        <p:nvSpPr>
          <p:cNvPr id="10243"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16907876-37A3-464F-8A03-DACFB3AB5375}" type="slidenum">
              <a:rPr lang="fr-FR" altLang="fr-FR" sz="1400">
                <a:solidFill>
                  <a:srgbClr val="FFFFFF"/>
                </a:solidFill>
                <a:latin typeface="Franklin Gothic Book" panose="020B0503020102020204" pitchFamily="34" charset="0"/>
              </a:rPr>
              <a:pPr>
                <a:spcBef>
                  <a:spcPct val="0"/>
                </a:spcBef>
                <a:buClrTx/>
                <a:buSzTx/>
                <a:buFontTx/>
                <a:buNone/>
              </a:pPr>
              <a:t>3</a:t>
            </a:fld>
            <a:endParaRPr lang="fr-FR" altLang="fr-FR" sz="1400">
              <a:solidFill>
                <a:srgbClr val="FFFFFF"/>
              </a:solidFill>
              <a:latin typeface="Franklin Gothic Book" panose="020B0503020102020204" pitchFamily="34" charset="0"/>
            </a:endParaRPr>
          </a:p>
        </p:txBody>
      </p:sp>
      <p:sp>
        <p:nvSpPr>
          <p:cNvPr id="5" name="Espace réservé du contenu 2"/>
          <p:cNvSpPr>
            <a:spLocks noGrp="1"/>
          </p:cNvSpPr>
          <p:nvPr>
            <p:ph sz="quarter" idx="4294967295"/>
          </p:nvPr>
        </p:nvSpPr>
        <p:spPr>
          <a:xfrm>
            <a:off x="753036" y="1696010"/>
            <a:ext cx="10425113" cy="3754438"/>
          </a:xfrm>
        </p:spPr>
        <p:txBody>
          <a:bodyPr/>
          <a:lstStyle/>
          <a:p>
            <a:pPr marL="0" indent="0" algn="l">
              <a:buNone/>
              <a:defRPr/>
            </a:pPr>
            <a:r>
              <a:rPr lang="fr-FR" sz="1800" b="1" dirty="0"/>
              <a:t>Ce deuxième rapport concerne les modes de gestion et </a:t>
            </a:r>
            <a:r>
              <a:rPr lang="en-GB" sz="1800" b="1" dirty="0"/>
              <a:t>les </a:t>
            </a:r>
            <a:r>
              <a:rPr lang="en-GB" sz="1800" b="1" dirty="0" err="1"/>
              <a:t>approches</a:t>
            </a:r>
            <a:r>
              <a:rPr lang="en-GB" sz="1800" b="1" dirty="0"/>
              <a:t> de </a:t>
            </a:r>
            <a:r>
              <a:rPr lang="en-GB" sz="1800" b="1" dirty="0" err="1"/>
              <a:t>partenariat</a:t>
            </a:r>
            <a:r>
              <a:rPr lang="en-GB" sz="1800" b="1" dirty="0"/>
              <a:t> </a:t>
            </a:r>
            <a:r>
              <a:rPr lang="fr-FR" sz="1800" b="1" dirty="0"/>
              <a:t>des trois plateformes Innovation Artisanat retenues qui sont celles de </a:t>
            </a:r>
            <a:r>
              <a:rPr lang="fr-FR" sz="1800" b="1" dirty="0" smtClean="0"/>
              <a:t>Tétouan, </a:t>
            </a:r>
            <a:r>
              <a:rPr lang="fr-FR" sz="1800" b="1" dirty="0"/>
              <a:t>Al Hoceima et Chefchaouen. </a:t>
            </a:r>
          </a:p>
          <a:p>
            <a:pPr marL="0" indent="0" algn="l">
              <a:buNone/>
              <a:defRPr/>
            </a:pPr>
            <a:r>
              <a:rPr lang="fr-FR" sz="1800" b="1" dirty="0"/>
              <a:t>Il se compose de quatre sections principales :</a:t>
            </a:r>
          </a:p>
          <a:p>
            <a:pPr marL="0" indent="0" algn="l">
              <a:buNone/>
              <a:defRPr/>
            </a:pPr>
            <a:r>
              <a:rPr lang="en-GB" sz="1800" b="1" dirty="0"/>
              <a:t>- La première </a:t>
            </a:r>
            <a:r>
              <a:rPr lang="en-GB" sz="1800" b="1" dirty="0" err="1"/>
              <a:t>présente</a:t>
            </a:r>
            <a:r>
              <a:rPr lang="en-GB" sz="1800" b="1" dirty="0"/>
              <a:t> un rappel des </a:t>
            </a:r>
            <a:r>
              <a:rPr lang="en-GB" sz="1800" b="1" dirty="0" err="1"/>
              <a:t>principales</a:t>
            </a:r>
            <a:r>
              <a:rPr lang="en-GB" sz="1800" b="1" dirty="0"/>
              <a:t> conclusions et </a:t>
            </a:r>
            <a:r>
              <a:rPr lang="en-GB" sz="1800" b="1" dirty="0" err="1"/>
              <a:t>recommandations</a:t>
            </a:r>
            <a:r>
              <a:rPr lang="en-GB" sz="1800" b="1" dirty="0"/>
              <a:t> du rapport 1 ;</a:t>
            </a:r>
            <a:endParaRPr lang="fr-FR" sz="1800" b="1" dirty="0"/>
          </a:p>
          <a:p>
            <a:pPr marL="0" indent="0" algn="l">
              <a:buNone/>
              <a:defRPr/>
            </a:pPr>
            <a:r>
              <a:rPr lang="en-GB" sz="1800" b="1" dirty="0"/>
              <a:t>- La </a:t>
            </a:r>
            <a:r>
              <a:rPr lang="en-GB" sz="1800" b="1" dirty="0" err="1"/>
              <a:t>deuxième</a:t>
            </a:r>
            <a:r>
              <a:rPr lang="en-GB" sz="1800" b="1" dirty="0"/>
              <a:t> </a:t>
            </a:r>
            <a:r>
              <a:rPr lang="en-GB" sz="1800" b="1" dirty="0" err="1"/>
              <a:t>décrit</a:t>
            </a:r>
            <a:r>
              <a:rPr lang="en-GB" sz="1800" b="1" dirty="0"/>
              <a:t> les </a:t>
            </a:r>
            <a:r>
              <a:rPr lang="en-GB" sz="1800" b="1" dirty="0" err="1"/>
              <a:t>enjeux</a:t>
            </a:r>
            <a:r>
              <a:rPr lang="en-GB" sz="1800" b="1" dirty="0"/>
              <a:t> du </a:t>
            </a:r>
            <a:r>
              <a:rPr lang="en-GB" sz="1800" b="1" dirty="0" err="1"/>
              <a:t>projet</a:t>
            </a:r>
            <a:r>
              <a:rPr lang="en-GB" sz="1800" b="1" dirty="0"/>
              <a:t> des trois </a:t>
            </a:r>
            <a:r>
              <a:rPr lang="en-GB" sz="1800" b="1" dirty="0" err="1"/>
              <a:t>plateformes</a:t>
            </a:r>
            <a:r>
              <a:rPr lang="en-GB" sz="1800" b="1" dirty="0"/>
              <a:t> Innovation </a:t>
            </a:r>
            <a:r>
              <a:rPr lang="en-GB" sz="1800" b="1" dirty="0" err="1"/>
              <a:t>Artisanat</a:t>
            </a:r>
            <a:r>
              <a:rPr lang="en-GB" sz="1800" b="1" dirty="0"/>
              <a:t>, le mode de </a:t>
            </a:r>
            <a:r>
              <a:rPr lang="en-GB" sz="1800" b="1" dirty="0" err="1"/>
              <a:t>gestion</a:t>
            </a:r>
            <a:r>
              <a:rPr lang="en-GB" sz="1800" b="1" dirty="0"/>
              <a:t> du </a:t>
            </a:r>
            <a:r>
              <a:rPr lang="en-GB" sz="1800" b="1" dirty="0" err="1"/>
              <a:t>projet</a:t>
            </a:r>
            <a:r>
              <a:rPr lang="en-GB" sz="1800" b="1" dirty="0"/>
              <a:t> </a:t>
            </a:r>
            <a:r>
              <a:rPr lang="en-GB" sz="1800" b="1" dirty="0" err="1"/>
              <a:t>en</a:t>
            </a:r>
            <a:r>
              <a:rPr lang="en-GB" sz="1800" b="1" dirty="0"/>
              <a:t> partenariat et </a:t>
            </a:r>
            <a:r>
              <a:rPr lang="en-GB" sz="1800" b="1" dirty="0" err="1"/>
              <a:t>en</a:t>
            </a:r>
            <a:r>
              <a:rPr lang="en-GB" sz="1800" b="1" dirty="0"/>
              <a:t> </a:t>
            </a:r>
            <a:r>
              <a:rPr lang="en-GB" sz="1800" b="1" dirty="0" err="1"/>
              <a:t>réseau</a:t>
            </a:r>
            <a:r>
              <a:rPr lang="en-GB" sz="1800" b="1" dirty="0"/>
              <a:t> et </a:t>
            </a:r>
            <a:r>
              <a:rPr lang="en-GB" sz="1800" b="1" dirty="0" err="1"/>
              <a:t>mettra</a:t>
            </a:r>
            <a:r>
              <a:rPr lang="en-GB" sz="1800" b="1" dirty="0"/>
              <a:t> </a:t>
            </a:r>
            <a:r>
              <a:rPr lang="en-GB" sz="1800" b="1" dirty="0" err="1"/>
              <a:t>l’accent</a:t>
            </a:r>
            <a:r>
              <a:rPr lang="en-GB" sz="1800" b="1" dirty="0"/>
              <a:t> par la suite sur la </a:t>
            </a:r>
            <a:r>
              <a:rPr lang="en-GB" sz="1800" b="1" dirty="0" err="1"/>
              <a:t>définition</a:t>
            </a:r>
            <a:r>
              <a:rPr lang="en-GB" sz="1800" b="1" dirty="0"/>
              <a:t> de la </a:t>
            </a:r>
            <a:r>
              <a:rPr lang="en-GB" sz="1800" b="1" dirty="0" err="1"/>
              <a:t>gouvernance</a:t>
            </a:r>
            <a:r>
              <a:rPr lang="en-GB" sz="1800" b="1" dirty="0"/>
              <a:t> </a:t>
            </a:r>
            <a:r>
              <a:rPr lang="en-GB" sz="1800" b="1" dirty="0" err="1"/>
              <a:t>retenue</a:t>
            </a:r>
            <a:r>
              <a:rPr lang="en-GB" sz="1800" b="1" dirty="0"/>
              <a:t> </a:t>
            </a:r>
            <a:r>
              <a:rPr lang="en-GB" sz="1800" b="1" dirty="0" err="1"/>
              <a:t>dans</a:t>
            </a:r>
            <a:r>
              <a:rPr lang="en-GB" sz="1800" b="1" dirty="0"/>
              <a:t> le cadre de </a:t>
            </a:r>
            <a:r>
              <a:rPr lang="en-GB" sz="1800" b="1" dirty="0" err="1"/>
              <a:t>notre</a:t>
            </a:r>
            <a:r>
              <a:rPr lang="en-GB" sz="1800" b="1" dirty="0"/>
              <a:t> </a:t>
            </a:r>
            <a:r>
              <a:rPr lang="en-GB" sz="1800" b="1" dirty="0" err="1"/>
              <a:t>projet</a:t>
            </a:r>
            <a:r>
              <a:rPr lang="en-GB" sz="1800" b="1" dirty="0"/>
              <a:t> ;</a:t>
            </a:r>
            <a:endParaRPr lang="fr-FR" sz="1800" b="1" dirty="0"/>
          </a:p>
          <a:p>
            <a:pPr marL="0" indent="0" algn="l">
              <a:buNone/>
              <a:defRPr/>
            </a:pPr>
            <a:r>
              <a:rPr lang="en-GB" sz="1800" b="1" dirty="0"/>
              <a:t>- </a:t>
            </a:r>
            <a:r>
              <a:rPr lang="en-GB" sz="1800" b="1" dirty="0" err="1"/>
              <a:t>Dans</a:t>
            </a:r>
            <a:r>
              <a:rPr lang="en-GB" sz="1800" b="1" dirty="0"/>
              <a:t> la </a:t>
            </a:r>
            <a:r>
              <a:rPr lang="en-GB" sz="1800" b="1" dirty="0" err="1"/>
              <a:t>troisième</a:t>
            </a:r>
            <a:r>
              <a:rPr lang="en-GB" sz="1800" b="1" dirty="0"/>
              <a:t> section</a:t>
            </a:r>
            <a:r>
              <a:rPr lang="fr-CA" sz="1800" b="1" dirty="0"/>
              <a:t>, nous soulevons la problématique concernant la vision des modes d’organisation et de gestion des plateformes issue </a:t>
            </a:r>
            <a:r>
              <a:rPr lang="en-GB" sz="1800" b="1" dirty="0"/>
              <a:t>des </a:t>
            </a:r>
            <a:r>
              <a:rPr lang="en-GB" sz="1800" b="1" dirty="0" err="1"/>
              <a:t>résultats</a:t>
            </a:r>
            <a:r>
              <a:rPr lang="en-GB" sz="1800" b="1" dirty="0"/>
              <a:t> des </a:t>
            </a:r>
            <a:r>
              <a:rPr lang="en-GB" sz="1800" b="1" dirty="0" err="1"/>
              <a:t>entretiens</a:t>
            </a:r>
            <a:r>
              <a:rPr lang="en-GB" sz="1800" b="1" dirty="0"/>
              <a:t> qui </a:t>
            </a:r>
            <a:r>
              <a:rPr lang="en-GB" sz="1800" b="1" dirty="0" err="1"/>
              <a:t>ont</a:t>
            </a:r>
            <a:r>
              <a:rPr lang="en-GB" sz="1800" b="1" dirty="0"/>
              <a:t> </a:t>
            </a:r>
            <a:r>
              <a:rPr lang="en-GB" sz="1800" b="1" dirty="0" err="1"/>
              <a:t>été</a:t>
            </a:r>
            <a:r>
              <a:rPr lang="en-GB" sz="1800" b="1" dirty="0"/>
              <a:t> </a:t>
            </a:r>
            <a:r>
              <a:rPr lang="en-GB" sz="1800" b="1" dirty="0" err="1"/>
              <a:t>réalisés</a:t>
            </a:r>
            <a:r>
              <a:rPr lang="en-GB" sz="1800" b="1" dirty="0"/>
              <a:t> avec les </a:t>
            </a:r>
            <a:r>
              <a:rPr lang="en-GB" sz="1800" b="1" dirty="0" err="1"/>
              <a:t>Institutionnels</a:t>
            </a:r>
            <a:r>
              <a:rPr lang="en-GB" sz="1800" b="1" dirty="0"/>
              <a:t>, les artisans et les </a:t>
            </a:r>
            <a:r>
              <a:rPr lang="en-GB" sz="1800" b="1" dirty="0" err="1"/>
              <a:t>artisanes</a:t>
            </a:r>
            <a:r>
              <a:rPr lang="en-GB" sz="1800" b="1" dirty="0"/>
              <a:t>;</a:t>
            </a:r>
            <a:endParaRPr lang="fr-FR" sz="1800" b="1" dirty="0"/>
          </a:p>
          <a:p>
            <a:pPr marL="0" indent="0" algn="l">
              <a:buNone/>
              <a:defRPr/>
            </a:pPr>
            <a:r>
              <a:rPr lang="fr-CA" sz="1800" b="1" dirty="0"/>
              <a:t>Enfin, dans la quatrième section nous présenterons un scénario du modèle de gestion et d’organisation des trois plateformes Innovation Artisanat sera proposé,</a:t>
            </a:r>
            <a:endParaRPr lang="fr-FR" altLang="fr-FR" sz="1800" b="1" dirty="0">
              <a:latin typeface="Arial Narrow" panose="020B0606020202030204" pitchFamily="34" charset="0"/>
            </a:endParaRPr>
          </a:p>
        </p:txBody>
      </p:sp>
    </p:spTree>
    <p:extLst>
      <p:ext uri="{BB962C8B-B14F-4D97-AF65-F5344CB8AC3E}">
        <p14:creationId xmlns:p14="http://schemas.microsoft.com/office/powerpoint/2010/main" val="231593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8719" y="1125817"/>
            <a:ext cx="10302317" cy="4160113"/>
          </a:xfrm>
          <a:prstGeom prst="rect">
            <a:avLst/>
          </a:prstGeom>
        </p:spPr>
        <p:txBody>
          <a:bodyPr wrap="square">
            <a:spAutoFit/>
          </a:bodyPr>
          <a:lstStyle/>
          <a:p>
            <a:pPr marR="635" algn="just">
              <a:lnSpc>
                <a:spcPct val="200000"/>
              </a:lnSpc>
              <a:spcAft>
                <a:spcPts val="1000"/>
              </a:spcAft>
              <a:defRPr/>
            </a:pPr>
            <a:r>
              <a:rPr lang="fr-FR" sz="2000" b="1" dirty="0">
                <a:solidFill>
                  <a:srgbClr val="00B0F0"/>
                </a:solidFill>
                <a:latin typeface="Times New Roman" panose="02020603050405020304" pitchFamily="18" charset="0"/>
                <a:ea typeface="MS Mincho"/>
                <a:cs typeface="Times New Roman" panose="02020603050405020304" pitchFamily="18" charset="0"/>
              </a:rPr>
              <a:t>Principales Missions</a:t>
            </a:r>
            <a:endParaRPr lang="fr-FR" sz="20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Organiser et gérer une plateforme dédiée à la valorisation des femmes artisanes et leurs métiers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Veiller à l’application des clauses de la convention du contrat programme, et faire son suivi et évaluation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Valoriser les femmes artisanes au niveau économique, social et culturel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Consolider la participation des femmes artisanes d’Al Hoceima à la vie socio- économique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Abriter des activités entrepreneuriales pour les femmes artisanes.</a:t>
            </a:r>
            <a:endParaRPr lang="fr-FR"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24434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180" y="1194174"/>
            <a:ext cx="10517468" cy="4283224"/>
          </a:xfrm>
          <a:prstGeom prst="rect">
            <a:avLst/>
          </a:prstGeom>
        </p:spPr>
        <p:txBody>
          <a:bodyPr wrap="square">
            <a:spAutoFit/>
          </a:bodyPr>
          <a:lstStyle/>
          <a:p>
            <a:pPr marR="635" algn="just">
              <a:lnSpc>
                <a:spcPct val="200000"/>
              </a:lnSpc>
              <a:spcAft>
                <a:spcPts val="1000"/>
              </a:spcAft>
              <a:defRPr/>
            </a:pPr>
            <a:r>
              <a:rPr lang="fr-FR" sz="2400" b="1" dirty="0">
                <a:solidFill>
                  <a:srgbClr val="00B0F0"/>
                </a:solidFill>
                <a:latin typeface="Times New Roman" panose="02020603050405020304" pitchFamily="18" charset="0"/>
                <a:ea typeface="MS Mincho"/>
                <a:cs typeface="Times New Roman" panose="02020603050405020304" pitchFamily="18" charset="0"/>
              </a:rPr>
              <a:t>Domaines d’intervention</a:t>
            </a:r>
            <a:endParaRPr lang="fr-FR" sz="24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Créer un Centre dédié au renforcement des compétences des femmes artisanes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Former et qualifier les jeunes femmes pour les intégrer dans le domaine professionnel de l’organisation et la gestion de la PIA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20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Soutenir la participation des femmes dans l’organisation et la gestion en accordant une grande importance dans la prise de décision surtout dans les domaines de production ou la femme artisane excelle ;</a:t>
            </a:r>
            <a:endParaRPr lang="fr-FR"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818794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48390" y="1834216"/>
            <a:ext cx="100602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Offrir un espace de création, d’exposition, de vente et export des produits d’artisanat féminin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Proposer un lieu attractif pour les touristes, en y intégrant des espaces de finition-vente et d’initiation aux techniques de production des objets artisanaux, des espaces d’animation de musique traditionnelle et de formation aux arts culinaires et de la pâtisserie.</a:t>
            </a:r>
            <a:endParaRPr lang="fr-FR" altLang="fr-FR" sz="2000" b="1" dirty="0">
              <a:ea typeface="MS Mincho" charset="-128"/>
              <a:cs typeface="Times New Roman" panose="02020603050405020304" pitchFamily="18" charset="0"/>
            </a:endParaRPr>
          </a:p>
        </p:txBody>
      </p:sp>
      <p:sp>
        <p:nvSpPr>
          <p:cNvPr id="7" name="Rectangle 3"/>
          <p:cNvSpPr>
            <a:spLocks noChangeArrowheads="1"/>
          </p:cNvSpPr>
          <p:nvPr/>
        </p:nvSpPr>
        <p:spPr bwMode="auto">
          <a:xfrm>
            <a:off x="2902359" y="1023844"/>
            <a:ext cx="3725700" cy="4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000"/>
              </a:spcAft>
            </a:pPr>
            <a:r>
              <a:rPr lang="fr-FR" altLang="fr-FR" sz="2000" b="1" dirty="0">
                <a:solidFill>
                  <a:srgbClr val="00B0F0"/>
                </a:solidFill>
                <a:latin typeface="Times New Roman" panose="02020603050405020304" pitchFamily="18" charset="0"/>
                <a:ea typeface="MS Mincho" charset="-128"/>
                <a:cs typeface="Times New Roman" panose="02020603050405020304" pitchFamily="18" charset="0"/>
              </a:rPr>
              <a:t>Domaines d’intervention (suite):</a:t>
            </a:r>
            <a:endParaRPr lang="fr-FR" altLang="fr-FR" sz="2000" b="1" dirty="0">
              <a:solidFill>
                <a:srgbClr val="00B0F0"/>
              </a:solidFill>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3733456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54779" y="932983"/>
            <a:ext cx="77136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fr-FR" altLang="fr-FR" sz="2000" b="1" dirty="0">
                <a:solidFill>
                  <a:srgbClr val="00B0F0"/>
                </a:solidFill>
                <a:latin typeface="Times New Roman" panose="02020603050405020304" pitchFamily="18" charset="0"/>
                <a:ea typeface="MS Mincho" charset="-128"/>
                <a:cs typeface="Times New Roman" panose="02020603050405020304" pitchFamily="18" charset="0"/>
              </a:rPr>
              <a:t>Fiche Projet 3 : Plateforme Innovation Artisanat de Chefchaouen</a:t>
            </a:r>
            <a:endParaRPr lang="fr-FR" altLang="fr-FR" sz="2000" dirty="0">
              <a:solidFill>
                <a:srgbClr val="00B0F0"/>
              </a:solidFill>
              <a:latin typeface="Cambria" panose="02040503050406030204" pitchFamily="18" charset="0"/>
              <a:ea typeface="MS Mincho" charset="-128"/>
              <a:cs typeface="Times New Roman" panose="02020603050405020304" pitchFamily="18" charset="0"/>
            </a:endParaRPr>
          </a:p>
        </p:txBody>
      </p:sp>
      <p:sp>
        <p:nvSpPr>
          <p:cNvPr id="7" name="Rectangle 3"/>
          <p:cNvSpPr>
            <a:spLocks noChangeArrowheads="1"/>
          </p:cNvSpPr>
          <p:nvPr/>
        </p:nvSpPr>
        <p:spPr bwMode="auto">
          <a:xfrm>
            <a:off x="592792" y="1904439"/>
            <a:ext cx="10317255"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000"/>
              </a:spcAft>
            </a:pPr>
            <a:r>
              <a:rPr lang="fr-FR" altLang="fr-FR" b="1" dirty="0">
                <a:latin typeface="Times New Roman" panose="02020603050405020304" pitchFamily="18" charset="0"/>
                <a:ea typeface="MS Mincho" charset="-128"/>
                <a:cs typeface="Times New Roman" panose="02020603050405020304" pitchFamily="18" charset="0"/>
              </a:rPr>
              <a:t>Localisation et site proposé de la PIA : </a:t>
            </a:r>
            <a:r>
              <a:rPr lang="fr-FR" altLang="fr-FR" b="1" dirty="0">
                <a:solidFill>
                  <a:srgbClr val="00B050"/>
                </a:solidFill>
                <a:latin typeface="Times New Roman" panose="02020603050405020304" pitchFamily="18" charset="0"/>
                <a:ea typeface="MS Mincho" charset="-128"/>
                <a:cs typeface="Times New Roman" panose="02020603050405020304" pitchFamily="18" charset="0"/>
              </a:rPr>
              <a:t>Centre Al Hoceima (Place </a:t>
            </a:r>
            <a:r>
              <a:rPr lang="fr-FR" altLang="fr-FR" b="1" dirty="0" err="1">
                <a:solidFill>
                  <a:srgbClr val="00B050"/>
                </a:solidFill>
                <a:latin typeface="Times New Roman" panose="02020603050405020304" pitchFamily="18" charset="0"/>
                <a:ea typeface="MS Mincho" charset="-128"/>
                <a:cs typeface="Times New Roman" panose="02020603050405020304" pitchFamily="18" charset="0"/>
              </a:rPr>
              <a:t>Outa</a:t>
            </a:r>
            <a:r>
              <a:rPr lang="fr-FR" altLang="fr-FR" b="1" dirty="0">
                <a:solidFill>
                  <a:srgbClr val="00B050"/>
                </a:solidFill>
                <a:latin typeface="Times New Roman" panose="02020603050405020304" pitchFamily="18" charset="0"/>
                <a:ea typeface="MS Mincho" charset="-128"/>
                <a:cs typeface="Times New Roman" panose="02020603050405020304" pitchFamily="18" charset="0"/>
              </a:rPr>
              <a:t> el Hammam)</a:t>
            </a:r>
            <a:endParaRPr lang="fr-FR" altLang="fr-FR" b="1" dirty="0">
              <a:solidFill>
                <a:srgbClr val="00B050"/>
              </a:solidFill>
              <a:latin typeface="Cambria" panose="02040503050406030204" pitchFamily="18" charset="0"/>
              <a:ea typeface="MS Mincho" charset="-128"/>
              <a:cs typeface="Times New Roman" panose="02020603050405020304" pitchFamily="18" charset="0"/>
            </a:endParaRPr>
          </a:p>
          <a:p>
            <a:pPr algn="just">
              <a:spcAft>
                <a:spcPts val="1000"/>
              </a:spcAft>
            </a:pPr>
            <a:r>
              <a:rPr lang="fr-FR" altLang="fr-FR" b="1" dirty="0">
                <a:latin typeface="Times New Roman" panose="02020603050405020304" pitchFamily="18" charset="0"/>
                <a:ea typeface="MS Mincho" charset="-128"/>
                <a:cs typeface="Times New Roman" panose="02020603050405020304" pitchFamily="18" charset="0"/>
              </a:rPr>
              <a:t>Produits Phares : Tissage traditionnel : Bijouterie : Bois Peint, Poterie du Grand Chefchaouen</a:t>
            </a:r>
            <a:endParaRPr lang="fr-FR" altLang="fr-FR" b="1" dirty="0">
              <a:latin typeface="Cambria" panose="02040503050406030204" pitchFamily="18" charset="0"/>
              <a:ea typeface="MS Mincho" charset="-128"/>
              <a:cs typeface="Times New Roman" panose="02020603050405020304" pitchFamily="18" charset="0"/>
            </a:endParaRPr>
          </a:p>
        </p:txBody>
      </p:sp>
      <p:pic>
        <p:nvPicPr>
          <p:cNvPr id="8" name="Image 7" descr="C1.jpg"/>
          <p:cNvPicPr/>
          <p:nvPr/>
        </p:nvPicPr>
        <p:blipFill>
          <a:blip r:embed="rId2" cstate="print"/>
          <a:stretch>
            <a:fillRect/>
          </a:stretch>
        </p:blipFill>
        <p:spPr>
          <a:xfrm>
            <a:off x="3090174" y="2865167"/>
            <a:ext cx="4538791" cy="2842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120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280" y="1838885"/>
            <a:ext cx="10510838" cy="3359894"/>
          </a:xfrm>
          <a:prstGeom prst="rect">
            <a:avLst/>
          </a:prstGeom>
        </p:spPr>
        <p:txBody>
          <a:bodyPr wrap="square">
            <a:spAutoFit/>
          </a:bodyPr>
          <a:lstStyle/>
          <a:p>
            <a:pPr marR="635" indent="228600" algn="just">
              <a:spcAft>
                <a:spcPts val="1000"/>
              </a:spcAft>
              <a:defRPr/>
            </a:pPr>
            <a:r>
              <a:rPr lang="fr-FR" sz="2400" b="1" dirty="0">
                <a:solidFill>
                  <a:srgbClr val="00B0F0"/>
                </a:solidFill>
                <a:latin typeface="Times New Roman" panose="02020603050405020304" pitchFamily="18" charset="0"/>
                <a:ea typeface="MS Mincho"/>
                <a:cs typeface="Times New Roman" panose="02020603050405020304" pitchFamily="18" charset="0"/>
              </a:rPr>
              <a:t>Principales Missions :</a:t>
            </a:r>
            <a:endParaRPr lang="fr-FR" sz="24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Organiser et gérer une plateforme Innovation Artisanat ;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Veiller à l’application des clauses de la convention cadre, et faire son suivi et évaluation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Mettre en valeur le patrimoine culturel, l’héritage historique, la richesse artisanale et le savoir faire des artisans et femmes artisanes de la ville de Chefchaouen ;</a:t>
            </a:r>
            <a:endParaRPr lang="fr-FR"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b="1" dirty="0">
                <a:latin typeface="Times New Roman" panose="02020603050405020304" pitchFamily="18" charset="0"/>
                <a:ea typeface="MS Mincho"/>
                <a:cs typeface="Times New Roman" panose="02020603050405020304" pitchFamily="18" charset="0"/>
              </a:rPr>
              <a:t>Organisation des métiers en privilégiant les métiers phares du grand Chefchaouen : Tissage traditionnel, Bijouterie, Bois peint, Poterie du Grand Chefchaouen ;</a:t>
            </a:r>
            <a:endParaRPr lang="fr-FR" b="1" dirty="0">
              <a:latin typeface="Cambria" panose="02040503050406030204" pitchFamily="18" charset="0"/>
              <a:ea typeface="MS Mincho"/>
              <a:cs typeface="Times New Roman" panose="02020603050405020304" pitchFamily="18" charset="0"/>
            </a:endParaRPr>
          </a:p>
          <a:p>
            <a:pPr marL="457200" marR="635" algn="just">
              <a:spcAft>
                <a:spcPts val="0"/>
              </a:spcAft>
              <a:defRPr/>
            </a:pPr>
            <a:r>
              <a:rPr lang="fr-FR" b="1" dirty="0">
                <a:latin typeface="Times New Roman" panose="02020603050405020304" pitchFamily="18" charset="0"/>
                <a:ea typeface="MS Mincho"/>
                <a:cs typeface="Times New Roman" panose="02020603050405020304" pitchFamily="18" charset="0"/>
              </a:rPr>
              <a:t> </a:t>
            </a:r>
            <a:endParaRPr lang="fr-FR"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791240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91043" y="1950292"/>
            <a:ext cx="1048655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Promouvoir l’avenir des métiers de l’artisanat en s’appuyant sur l’innovation, le design et la formation des jeunes dans l’artisanat traditionnel et moderne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 Contribuer à réussir l’innovation au sein des différents métiers de l’artisanat, notamment ceux menacés de disparition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Offrir des activités et des services complémentaires destinés aux visiteurs et aux touristes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buFont typeface="Arial" panose="020B0604020202020204" pitchFamily="34" charset="0"/>
              <a:buChar char="•"/>
            </a:pPr>
            <a:r>
              <a:rPr lang="fr-FR" altLang="fr-FR" sz="2000" b="1" dirty="0">
                <a:latin typeface="Times New Roman" panose="02020603050405020304" pitchFamily="18" charset="0"/>
                <a:ea typeface="MS Mincho" charset="-128"/>
                <a:cs typeface="Times New Roman" panose="02020603050405020304" pitchFamily="18" charset="0"/>
              </a:rPr>
              <a:t>Dédier la PIA en plein cœur de la médina à des utilisations et des statuts d’usages différenciés par catégories d’espaces et par statut d’activité (finition/vente, artisanat haut de gamme).</a:t>
            </a:r>
            <a:endParaRPr lang="fr-FR" altLang="fr-FR" sz="2000" b="1" dirty="0">
              <a:latin typeface="Cambria" panose="02040503050406030204" pitchFamily="18" charset="0"/>
              <a:ea typeface="MS Mincho" charset="-128"/>
              <a:cs typeface="Times New Roman" panose="02020603050405020304" pitchFamily="18" charset="0"/>
            </a:endParaRPr>
          </a:p>
        </p:txBody>
      </p:sp>
      <p:sp>
        <p:nvSpPr>
          <p:cNvPr id="6" name="Rectangle 3"/>
          <p:cNvSpPr>
            <a:spLocks noChangeArrowheads="1"/>
          </p:cNvSpPr>
          <p:nvPr/>
        </p:nvSpPr>
        <p:spPr bwMode="auto">
          <a:xfrm>
            <a:off x="8032750" y="1216212"/>
            <a:ext cx="324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000"/>
              </a:spcAft>
            </a:pPr>
            <a:r>
              <a:rPr lang="fr-FR" altLang="fr-FR" b="1" dirty="0">
                <a:solidFill>
                  <a:srgbClr val="00B0F0"/>
                </a:solidFill>
                <a:latin typeface="Times New Roman" panose="02020603050405020304" pitchFamily="18" charset="0"/>
                <a:ea typeface="MS Mincho" charset="-128"/>
                <a:cs typeface="Times New Roman" panose="02020603050405020304" pitchFamily="18" charset="0"/>
              </a:rPr>
              <a:t>Principales Missions (suite) :</a:t>
            </a:r>
          </a:p>
        </p:txBody>
      </p:sp>
    </p:spTree>
    <p:extLst>
      <p:ext uri="{BB962C8B-B14F-4D97-AF65-F5344CB8AC3E}">
        <p14:creationId xmlns:p14="http://schemas.microsoft.com/office/powerpoint/2010/main" val="3936580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179" y="1509245"/>
            <a:ext cx="10360304" cy="3544560"/>
          </a:xfrm>
          <a:prstGeom prst="rect">
            <a:avLst/>
          </a:prstGeom>
        </p:spPr>
        <p:txBody>
          <a:bodyPr wrap="square">
            <a:spAutoFit/>
          </a:bodyPr>
          <a:lstStyle/>
          <a:p>
            <a:pPr marR="635" algn="just">
              <a:lnSpc>
                <a:spcPct val="150000"/>
              </a:lnSpc>
              <a:spcAft>
                <a:spcPts val="1000"/>
              </a:spcAft>
              <a:defRPr/>
            </a:pPr>
            <a:r>
              <a:rPr lang="fr-FR" sz="2400" b="1" dirty="0">
                <a:solidFill>
                  <a:srgbClr val="00B0F0"/>
                </a:solidFill>
                <a:latin typeface="Times New Roman" panose="02020603050405020304" pitchFamily="18" charset="0"/>
                <a:ea typeface="MS Mincho"/>
                <a:cs typeface="Times New Roman" panose="02020603050405020304" pitchFamily="18" charset="0"/>
              </a:rPr>
              <a:t>Domaines d’intervention:</a:t>
            </a:r>
            <a:endParaRPr lang="fr-FR" sz="2400" b="1" dirty="0">
              <a:solidFill>
                <a:srgbClr val="00B0F0"/>
              </a:solidFill>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sz="2000" b="1" dirty="0">
                <a:latin typeface="Times New Roman" panose="02020603050405020304" pitchFamily="18" charset="0"/>
                <a:ea typeface="MS Mincho"/>
                <a:cs typeface="Times New Roman" panose="02020603050405020304" pitchFamily="18" charset="0"/>
              </a:rPr>
              <a:t>Organisation des métiers en privilégiant les métiers phares du grand Chefchaouen ;</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sz="2000" b="1" dirty="0">
                <a:latin typeface="Times New Roman" panose="02020603050405020304" pitchFamily="18" charset="0"/>
                <a:ea typeface="MS Mincho"/>
                <a:cs typeface="Times New Roman" panose="02020603050405020304" pitchFamily="18" charset="0"/>
              </a:rPr>
              <a:t>La recherche et l’innovation de l’artisanat local par l’implication des universités et chercheurs concernés ;</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sz="2000" b="1" dirty="0">
                <a:latin typeface="Times New Roman" panose="02020603050405020304" pitchFamily="18" charset="0"/>
                <a:ea typeface="MS Mincho"/>
                <a:cs typeface="Times New Roman" panose="02020603050405020304" pitchFamily="18" charset="0"/>
              </a:rPr>
              <a:t>Pérenniser la production artisanale spécifique à la ville de Chefchaouen ;</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0"/>
              </a:spcAft>
              <a:buFont typeface="Arial" panose="020B0604020202020204" pitchFamily="34" charset="0"/>
              <a:buChar char="•"/>
              <a:defRPr/>
            </a:pPr>
            <a:r>
              <a:rPr lang="fr-FR" sz="2000" b="1" dirty="0">
                <a:latin typeface="Times New Roman" panose="02020603050405020304" pitchFamily="18" charset="0"/>
                <a:ea typeface="MS Mincho"/>
                <a:cs typeface="Times New Roman" panose="02020603050405020304" pitchFamily="18" charset="0"/>
              </a:rPr>
              <a:t>Accueillir les visiteurs et touristes nationaux/internationaux pour encourager et développer le tourisme à vocation artisanale.</a:t>
            </a:r>
            <a:endParaRPr lang="fr-FR" sz="20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766441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654" y="1618036"/>
            <a:ext cx="10414840" cy="3400931"/>
          </a:xfrm>
          <a:prstGeom prst="rect">
            <a:avLst/>
          </a:prstGeom>
        </p:spPr>
        <p:txBody>
          <a:bodyPr wrap="square">
            <a:spAutoFit/>
          </a:bodyPr>
          <a:lstStyle/>
          <a:p>
            <a:pPr marR="635" algn="just">
              <a:spcAft>
                <a:spcPts val="1200"/>
              </a:spcAft>
              <a:defRPr/>
            </a:pPr>
            <a:r>
              <a:rPr lang="fr-FR" b="1" dirty="0">
                <a:latin typeface="Times New Roman" panose="02020603050405020304" pitchFamily="18" charset="0"/>
                <a:ea typeface="MS Mincho"/>
                <a:cs typeface="Times New Roman" panose="02020603050405020304" pitchFamily="18" charset="0"/>
              </a:rPr>
              <a:t>Il s’agit d’apporter aux artisans/femmes artisanes un ensemble de services et de compétences dans les domaines marketing et de commercial avec pour principaux objectifs : </a:t>
            </a:r>
            <a:endParaRPr lang="fr-FR" b="1" dirty="0">
              <a:latin typeface="Cambria" panose="02040503050406030204" pitchFamily="18" charset="0"/>
              <a:ea typeface="MS Mincho"/>
              <a:cs typeface="Times New Roman" panose="02020603050405020304" pitchFamily="18" charset="0"/>
            </a:endParaRPr>
          </a:p>
          <a:p>
            <a:pPr marL="342900" marR="635" indent="-342900" algn="just">
              <a:spcAft>
                <a:spcPts val="0"/>
              </a:spcAft>
              <a:buFont typeface="Wingdings" panose="05000000000000000000" pitchFamily="2" charset="2"/>
              <a:buChar char=""/>
              <a:defRPr/>
            </a:pPr>
            <a:r>
              <a:rPr lang="fr-FR" b="1" dirty="0">
                <a:solidFill>
                  <a:srgbClr val="000000"/>
                </a:solidFill>
                <a:latin typeface="Times New Roman" panose="02020603050405020304" pitchFamily="18" charset="0"/>
                <a:ea typeface="Cambria" panose="02040503050406030204" pitchFamily="18" charset="0"/>
              </a:rPr>
              <a:t>L’accompagnement à la commercialisation des produits de l’artisanat de la région à travers différents canaux de vente : Internet, foires et salons, grande distribution, magasins de commerce équitable.</a:t>
            </a:r>
            <a:endParaRPr lang="fr-FR" b="1" dirty="0">
              <a:solidFill>
                <a:srgbClr val="000000"/>
              </a:solidFill>
              <a:latin typeface="Calibri" panose="020F0502020204030204" pitchFamily="34" charset="0"/>
              <a:ea typeface="Cambria" panose="02040503050406030204" pitchFamily="18" charset="0"/>
            </a:endParaRPr>
          </a:p>
          <a:p>
            <a:pPr marL="342900" marR="635" indent="-34290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D’investir de nouveaux marchés par le développement de nouveaux canaux de distribution des produits de l’artisanat.</a:t>
            </a:r>
            <a:endParaRPr lang="fr-FR" b="1" dirty="0">
              <a:latin typeface="Cambria" panose="02040503050406030204" pitchFamily="18" charset="0"/>
              <a:ea typeface="MS Mincho"/>
              <a:cs typeface="Times New Roman" panose="02020603050405020304" pitchFamily="18" charset="0"/>
            </a:endParaRPr>
          </a:p>
          <a:p>
            <a:pPr marL="742950" marR="635" lvl="1" indent="-28575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Renforcer les circuits courts à travers les showroom aménagés au niveau des plateformes ;</a:t>
            </a:r>
            <a:endParaRPr lang="fr-FR" b="1" dirty="0">
              <a:latin typeface="Cambria" panose="02040503050406030204" pitchFamily="18" charset="0"/>
              <a:ea typeface="MS Mincho"/>
              <a:cs typeface="Times New Roman" panose="02020603050405020304" pitchFamily="18" charset="0"/>
            </a:endParaRPr>
          </a:p>
          <a:p>
            <a:pPr marL="742950" marR="635" lvl="1" indent="-28575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Développer le commerce électronique ;</a:t>
            </a:r>
            <a:endParaRPr lang="fr-FR" b="1" dirty="0">
              <a:latin typeface="Cambria" panose="02040503050406030204" pitchFamily="18" charset="0"/>
              <a:ea typeface="MS Mincho"/>
              <a:cs typeface="Times New Roman" panose="02020603050405020304" pitchFamily="18" charset="0"/>
            </a:endParaRPr>
          </a:p>
          <a:p>
            <a:pPr marL="742950" marR="635" lvl="1" indent="-285750" algn="just">
              <a:spcAft>
                <a:spcPts val="1000"/>
              </a:spcAft>
              <a:buFont typeface="Wingdings" panose="05000000000000000000" pitchFamily="2" charset="2"/>
              <a:buChar char=""/>
              <a:defRPr/>
            </a:pPr>
            <a:r>
              <a:rPr lang="fr-FR" b="1" dirty="0">
                <a:latin typeface="Times New Roman" panose="02020603050405020304" pitchFamily="18" charset="0"/>
                <a:ea typeface="MS Mincho"/>
                <a:cs typeface="Times New Roman" panose="02020603050405020304" pitchFamily="18" charset="0"/>
              </a:rPr>
              <a:t>Développer la vente des produits de l’ESS dans la grande et la petite distribution.</a:t>
            </a:r>
            <a:endParaRPr lang="fr-FR" b="1" dirty="0">
              <a:latin typeface="Cambria" panose="02040503050406030204" pitchFamily="18" charset="0"/>
              <a:ea typeface="MS Mincho"/>
              <a:cs typeface="Times New Roman" panose="02020603050405020304" pitchFamily="18" charset="0"/>
            </a:endParaRPr>
          </a:p>
        </p:txBody>
      </p:sp>
      <p:sp>
        <p:nvSpPr>
          <p:cNvPr id="5" name="Rectangle 2"/>
          <p:cNvSpPr>
            <a:spLocks noChangeArrowheads="1"/>
          </p:cNvSpPr>
          <p:nvPr/>
        </p:nvSpPr>
        <p:spPr bwMode="auto">
          <a:xfrm>
            <a:off x="4142768" y="650688"/>
            <a:ext cx="4068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200"/>
              </a:spcAft>
            </a:pPr>
            <a:r>
              <a:rPr lang="fr-FR" altLang="fr-FR" sz="2400" b="1" dirty="0">
                <a:solidFill>
                  <a:srgbClr val="C00000"/>
                </a:solidFill>
                <a:latin typeface="Times New Roman" panose="02020603050405020304" pitchFamily="18" charset="0"/>
                <a:ea typeface="MS Mincho" charset="-128"/>
                <a:cs typeface="Times New Roman" panose="02020603050405020304" pitchFamily="18" charset="0"/>
              </a:rPr>
              <a:t>4.2   Innovation Commerciale</a:t>
            </a:r>
            <a:endParaRPr lang="fr-FR" altLang="fr-FR" sz="2400" dirty="0">
              <a:solidFill>
                <a:srgbClr val="C00000"/>
              </a:solidFill>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222265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456737" y="944469"/>
            <a:ext cx="37004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200"/>
              </a:spcAft>
            </a:pPr>
            <a:r>
              <a:rPr lang="fr-FR" altLang="fr-FR" sz="2400" b="1" dirty="0">
                <a:solidFill>
                  <a:srgbClr val="C00000"/>
                </a:solidFill>
                <a:latin typeface="Times New Roman" panose="02020603050405020304" pitchFamily="18" charset="0"/>
                <a:ea typeface="MS Mincho" charset="-128"/>
                <a:cs typeface="Times New Roman" panose="02020603050405020304" pitchFamily="18" charset="0"/>
              </a:rPr>
              <a:t>4.3    Innovation financière</a:t>
            </a:r>
            <a:endParaRPr lang="fr-FR" altLang="fr-FR" sz="2400" dirty="0">
              <a:solidFill>
                <a:srgbClr val="C00000"/>
              </a:solidFill>
              <a:latin typeface="Cambria" panose="02040503050406030204" pitchFamily="18" charset="0"/>
              <a:ea typeface="MS Mincho" charset="-128"/>
              <a:cs typeface="Times New Roman" panose="02020603050405020304" pitchFamily="18" charset="0"/>
            </a:endParaRPr>
          </a:p>
        </p:txBody>
      </p:sp>
      <p:sp>
        <p:nvSpPr>
          <p:cNvPr id="5" name="Rectangle 4"/>
          <p:cNvSpPr/>
          <p:nvPr/>
        </p:nvSpPr>
        <p:spPr>
          <a:xfrm>
            <a:off x="880689" y="2050864"/>
            <a:ext cx="10262440" cy="2708434"/>
          </a:xfrm>
          <a:prstGeom prst="rect">
            <a:avLst/>
          </a:prstGeom>
        </p:spPr>
        <p:txBody>
          <a:bodyPr wrap="square">
            <a:spAutoFit/>
          </a:bodyPr>
          <a:lstStyle/>
          <a:p>
            <a:pPr marR="635" algn="just">
              <a:lnSpc>
                <a:spcPct val="150000"/>
              </a:lnSpc>
              <a:spcAft>
                <a:spcPts val="1200"/>
              </a:spcAft>
              <a:defRPr/>
            </a:pPr>
            <a:r>
              <a:rPr lang="fr-FR" sz="2000" b="1" dirty="0">
                <a:latin typeface="Times New Roman" panose="02020603050405020304" pitchFamily="18" charset="0"/>
                <a:ea typeface="MS Mincho"/>
                <a:cs typeface="Times New Roman" panose="02020603050405020304" pitchFamily="18" charset="0"/>
              </a:rPr>
              <a:t>Les pouvoirs publics centraux doivent endosser deux missions principales :</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1200"/>
              </a:spcAft>
              <a:buFont typeface="Symbol" panose="05050102010706020507" pitchFamily="18" charset="2"/>
              <a:buChar char=""/>
              <a:defRPr/>
            </a:pPr>
            <a:r>
              <a:rPr lang="fr-FR" sz="2000" b="1" dirty="0">
                <a:latin typeface="Times New Roman" panose="02020603050405020304" pitchFamily="18" charset="0"/>
                <a:ea typeface="MS Mincho"/>
                <a:cs typeface="Times New Roman" panose="02020603050405020304" pitchFamily="18" charset="0"/>
              </a:rPr>
              <a:t> La création de systèmes de financement pertinents et la garantie d'une meilleure protection de la propriété intellectuelle des artisans.</a:t>
            </a:r>
            <a:endParaRPr lang="fr-FR" sz="2000" b="1" dirty="0">
              <a:latin typeface="Cambria" panose="02040503050406030204" pitchFamily="18" charset="0"/>
              <a:ea typeface="MS Mincho"/>
              <a:cs typeface="Times New Roman" panose="02020603050405020304" pitchFamily="18" charset="0"/>
            </a:endParaRPr>
          </a:p>
          <a:p>
            <a:pPr marL="342900" marR="635" indent="-342900" algn="just">
              <a:lnSpc>
                <a:spcPct val="150000"/>
              </a:lnSpc>
              <a:spcAft>
                <a:spcPts val="1200"/>
              </a:spcAft>
              <a:buFont typeface="Symbol" panose="05050102010706020507" pitchFamily="18" charset="2"/>
              <a:buChar char=""/>
              <a:defRPr/>
            </a:pPr>
            <a:r>
              <a:rPr lang="fr-FR" sz="2000" b="1" dirty="0">
                <a:latin typeface="Times New Roman" panose="02020603050405020304" pitchFamily="18" charset="0"/>
                <a:ea typeface="MS Mincho"/>
                <a:cs typeface="Times New Roman" panose="02020603050405020304" pitchFamily="18" charset="0"/>
              </a:rPr>
              <a:t>Offrir des solutions pour fournir aux artisans l’obtention de crédits à des taux d’intérêt favorables (par exemple l’organisation d’un consortium de garantie de crédit).</a:t>
            </a:r>
            <a:endParaRPr lang="fr-FR" sz="2000" b="1"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909268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5262" y="1293813"/>
            <a:ext cx="10140950" cy="3600986"/>
          </a:xfrm>
          <a:prstGeom prst="rect">
            <a:avLst/>
          </a:prstGeom>
        </p:spPr>
        <p:txBody>
          <a:bodyPr wrap="square">
            <a:spAutoFit/>
          </a:bodyPr>
          <a:lstStyle/>
          <a:p>
            <a:pPr marR="635" algn="just">
              <a:lnSpc>
                <a:spcPct val="200000"/>
              </a:lnSpc>
              <a:spcAft>
                <a:spcPts val="0"/>
              </a:spcAft>
              <a:defRPr/>
            </a:pPr>
            <a:r>
              <a:rPr lang="fr-FR" b="1" dirty="0">
                <a:solidFill>
                  <a:srgbClr val="243F60"/>
                </a:solidFill>
                <a:latin typeface="Times New Roman" panose="02020603050405020304" pitchFamily="18" charset="0"/>
                <a:ea typeface="MS Mincho"/>
                <a:cs typeface="Times New Roman" panose="02020603050405020304" pitchFamily="18" charset="0"/>
              </a:rPr>
              <a:t> </a:t>
            </a:r>
            <a:r>
              <a:rPr lang="fr-FR" sz="2400" b="1" dirty="0">
                <a:solidFill>
                  <a:srgbClr val="00B0F0"/>
                </a:solidFill>
                <a:latin typeface="Times New Roman" panose="02020603050405020304" pitchFamily="18" charset="0"/>
                <a:ea typeface="MS Mincho"/>
                <a:cs typeface="Times New Roman" panose="02020603050405020304" pitchFamily="18" charset="0"/>
              </a:rPr>
              <a:t>Innovation et appui au renforcement des capacités des artisans:</a:t>
            </a:r>
          </a:p>
          <a:p>
            <a:pPr marL="285750" marR="635" indent="-285750" algn="just">
              <a:lnSpc>
                <a:spcPct val="200000"/>
              </a:lnSpc>
              <a:spcAft>
                <a:spcPts val="0"/>
              </a:spcAft>
              <a:buFontTx/>
              <a:buChar char="-"/>
              <a:defRPr/>
            </a:pPr>
            <a:r>
              <a:rPr lang="fr-MA" b="1" dirty="0">
                <a:solidFill>
                  <a:srgbClr val="00B050"/>
                </a:solidFill>
                <a:latin typeface="Times New Roman" panose="02020603050405020304" pitchFamily="18" charset="0"/>
                <a:ea typeface="MS Mincho"/>
                <a:cs typeface="Times New Roman" panose="02020603050405020304" pitchFamily="18" charset="0"/>
              </a:rPr>
              <a:t>Les formations générales : </a:t>
            </a:r>
            <a:r>
              <a:rPr lang="fr-FR" b="1" dirty="0"/>
              <a:t>Gestion et administration, communication, développement du leadership, développement personnel, design, les Droits (code de travail, couverture sociale et médicale) formation à la protection de l’environnement et maniement des produits nocifs pour la santé et l’environnement, secourisme…</a:t>
            </a:r>
          </a:p>
          <a:p>
            <a:pPr marL="285750" marR="635" indent="-285750" algn="just">
              <a:lnSpc>
                <a:spcPct val="200000"/>
              </a:lnSpc>
              <a:spcAft>
                <a:spcPts val="0"/>
              </a:spcAft>
              <a:buFontTx/>
              <a:buChar char="-"/>
              <a:defRPr/>
            </a:pPr>
            <a:r>
              <a:rPr lang="fr-FR" b="1" dirty="0">
                <a:solidFill>
                  <a:srgbClr val="00B050"/>
                </a:solidFill>
              </a:rPr>
              <a:t>Les formations techniques : </a:t>
            </a:r>
            <a:r>
              <a:rPr lang="fr-FR" b="1" dirty="0"/>
              <a:t>en lien avec les métiers phares et catégorie d’artisans/femmes artisanes</a:t>
            </a:r>
          </a:p>
        </p:txBody>
      </p:sp>
    </p:spTree>
    <p:extLst>
      <p:ext uri="{BB962C8B-B14F-4D97-AF65-F5344CB8AC3E}">
        <p14:creationId xmlns:p14="http://schemas.microsoft.com/office/powerpoint/2010/main" val="396802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extLst>
              <a:ext uri="{28A0092B-C50C-407E-A947-70E740481C1C}">
                <a14:useLocalDpi xmlns:a14="http://schemas.microsoft.com/office/drawing/2010/main" val="0"/>
              </a:ext>
            </a:extLst>
          </a:blip>
          <a:srcRect l="2026" t="4130" r="1620" b="29771"/>
          <a:stretch/>
        </p:blipFill>
        <p:spPr bwMode="auto">
          <a:xfrm>
            <a:off x="2528046" y="1174376"/>
            <a:ext cx="8157084" cy="4706472"/>
          </a:xfrm>
          <a:prstGeom prst="round2DiagRect">
            <a:avLst>
              <a:gd name="adj1" fmla="val 16667"/>
              <a:gd name="adj2" fmla="val 0"/>
            </a:avLst>
          </a:prstGeom>
          <a:ln w="12700" cap="sq">
            <a:solidFill>
              <a:schemeClr val="tx1"/>
            </a:solidFill>
            <a:miter lim="800000"/>
          </a:ln>
          <a:effectLst>
            <a:outerShdw blurRad="254000" algn="tl" rotWithShape="0">
              <a:srgbClr val="000000">
                <a:alpha val="43000"/>
              </a:srgbClr>
            </a:outerShdw>
          </a:effectLst>
        </p:spPr>
      </p:pic>
      <p:sp>
        <p:nvSpPr>
          <p:cNvPr id="5" name="Rectangle 3"/>
          <p:cNvSpPr>
            <a:spLocks noChangeArrowheads="1"/>
          </p:cNvSpPr>
          <p:nvPr/>
        </p:nvSpPr>
        <p:spPr bwMode="auto">
          <a:xfrm>
            <a:off x="3838949" y="430679"/>
            <a:ext cx="74882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1000"/>
              </a:spcAft>
            </a:pPr>
            <a:r>
              <a:rPr lang="fr-FR" altLang="fr-FR"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BREF RAPPEL DES CONCLUSIONS ET RECOMMENDATIONS</a:t>
            </a:r>
            <a:endParaRPr lang="fr-FR" altLang="fr-FR"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192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58203" y="539376"/>
            <a:ext cx="4303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fr-FR" altLang="fr-FR" sz="2400" b="1" dirty="0">
                <a:solidFill>
                  <a:srgbClr val="00B0F0"/>
                </a:solidFill>
                <a:latin typeface="Times New Roman" panose="02020603050405020304" pitchFamily="18" charset="0"/>
                <a:ea typeface="MS Mincho" charset="-128"/>
                <a:cs typeface="Times New Roman" panose="02020603050405020304" pitchFamily="18" charset="0"/>
              </a:rPr>
              <a:t>Développement de partenariats</a:t>
            </a:r>
            <a:endParaRPr lang="fr-FR" altLang="fr-FR" sz="2400" dirty="0">
              <a:solidFill>
                <a:srgbClr val="00B0F0"/>
              </a:solidFill>
              <a:latin typeface="Cambria" panose="02040503050406030204" pitchFamily="18" charset="0"/>
              <a:ea typeface="MS Mincho" charset="-128"/>
              <a:cs typeface="Times New Roman" panose="02020603050405020304" pitchFamily="18" charset="0"/>
            </a:endParaRPr>
          </a:p>
        </p:txBody>
      </p:sp>
      <p:sp>
        <p:nvSpPr>
          <p:cNvPr id="5" name="Rectangle 3"/>
          <p:cNvSpPr>
            <a:spLocks noChangeArrowheads="1"/>
          </p:cNvSpPr>
          <p:nvPr/>
        </p:nvSpPr>
        <p:spPr bwMode="auto">
          <a:xfrm>
            <a:off x="616696" y="2593135"/>
            <a:ext cx="31126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dirty="0">
                <a:latin typeface="Times New Roman" panose="02020603050405020304" pitchFamily="18" charset="0"/>
                <a:ea typeface="MS Mincho" charset="-128"/>
              </a:rPr>
              <a:t>-</a:t>
            </a:r>
            <a:r>
              <a:rPr lang="fr-FR" altLang="fr-FR" b="1" dirty="0">
                <a:latin typeface="Times New Roman" panose="02020603050405020304" pitchFamily="18" charset="0"/>
                <a:ea typeface="MS Mincho" charset="-128"/>
              </a:rPr>
              <a:t> Partenariats avec divers acteurs institutionnels, privés et associatifs en vue de renforcer le développement et la pérennisation des plateformes artisanales.</a:t>
            </a:r>
            <a:endParaRPr lang="fr-FR" altLang="fr-FR" b="1" dirty="0"/>
          </a:p>
        </p:txBody>
      </p:sp>
      <p:pic>
        <p:nvPicPr>
          <p:cNvPr id="6" name="Image 5"/>
          <p:cNvPicPr>
            <a:picLocks noChangeAspect="1"/>
          </p:cNvPicPr>
          <p:nvPr/>
        </p:nvPicPr>
        <p:blipFill>
          <a:blip r:embed="rId2"/>
          <a:stretch>
            <a:fillRect/>
          </a:stretch>
        </p:blipFill>
        <p:spPr>
          <a:xfrm>
            <a:off x="4500282" y="1333873"/>
            <a:ext cx="6642053" cy="401385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4045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21921" y="359989"/>
            <a:ext cx="7113358" cy="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ts val="1000"/>
              </a:spcBef>
            </a:pPr>
            <a:r>
              <a:rPr lang="fr-FR" altLang="fr-FR" sz="2800" b="1" dirty="0">
                <a:solidFill>
                  <a:srgbClr val="C00000"/>
                </a:solidFill>
                <a:latin typeface="Times New Roman" panose="02020603050405020304" pitchFamily="18" charset="0"/>
                <a:ea typeface="MS Gothic" panose="020B0609070205080204" pitchFamily="49" charset="-128"/>
                <a:cs typeface="Times New Roman" panose="02020603050405020304" pitchFamily="18" charset="0"/>
              </a:rPr>
              <a:t>CONCLUSION ET RECOMMANDATIONS</a:t>
            </a:r>
            <a:endParaRPr lang="fr-FR" altLang="fr-FR" sz="3200" b="1" dirty="0">
              <a:solidFill>
                <a:srgbClr val="C00000"/>
              </a:solidFill>
              <a:latin typeface="Calibri" panose="020F0502020204030204" pitchFamily="34" charset="0"/>
              <a:ea typeface="MS Gothic" panose="020B0609070205080204" pitchFamily="49" charset="-128"/>
              <a:cs typeface="Times New Roman" panose="02020603050405020304" pitchFamily="18" charset="0"/>
            </a:endParaRPr>
          </a:p>
        </p:txBody>
      </p:sp>
      <p:grpSp>
        <p:nvGrpSpPr>
          <p:cNvPr id="5" name="Groupe 5"/>
          <p:cNvGrpSpPr>
            <a:grpSpLocks/>
          </p:cNvGrpSpPr>
          <p:nvPr/>
        </p:nvGrpSpPr>
        <p:grpSpPr bwMode="auto">
          <a:xfrm>
            <a:off x="3792539" y="1751013"/>
            <a:ext cx="1812925" cy="1860550"/>
            <a:chOff x="3736939" y="1484784"/>
            <a:chExt cx="1814138" cy="2231654"/>
          </a:xfrm>
        </p:grpSpPr>
        <p:sp>
          <p:nvSpPr>
            <p:cNvPr id="6" name="AutoShape 30"/>
            <p:cNvSpPr>
              <a:spLocks noChangeArrowheads="1"/>
            </p:cNvSpPr>
            <p:nvPr/>
          </p:nvSpPr>
          <p:spPr bwMode="auto">
            <a:xfrm rot="5400000">
              <a:off x="3528181" y="1693542"/>
              <a:ext cx="2231654" cy="181413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137 h 21600"/>
                <a:gd name="T14" fmla="*/ 16452 w 21600"/>
                <a:gd name="T15" fmla="*/ 16463 h 21600"/>
              </a:gdLst>
              <a:ahLst/>
              <a:cxnLst>
                <a:cxn ang="T8">
                  <a:pos x="T0" y="T1"/>
                </a:cxn>
                <a:cxn ang="T9">
                  <a:pos x="T2" y="T3"/>
                </a:cxn>
                <a:cxn ang="T10">
                  <a:pos x="T4" y="T5"/>
                </a:cxn>
                <a:cxn ang="T11">
                  <a:pos x="T6" y="T7"/>
                </a:cxn>
              </a:cxnLst>
              <a:rect l="T12" t="T13" r="T14" b="T15"/>
              <a:pathLst>
                <a:path w="21600" h="21600">
                  <a:moveTo>
                    <a:pt x="11782" y="0"/>
                  </a:moveTo>
                  <a:lnTo>
                    <a:pt x="11782" y="5137"/>
                  </a:lnTo>
                  <a:lnTo>
                    <a:pt x="3375" y="5137"/>
                  </a:lnTo>
                  <a:lnTo>
                    <a:pt x="3375" y="16463"/>
                  </a:lnTo>
                  <a:lnTo>
                    <a:pt x="11782" y="16463"/>
                  </a:lnTo>
                  <a:lnTo>
                    <a:pt x="11782" y="21600"/>
                  </a:lnTo>
                  <a:lnTo>
                    <a:pt x="21600" y="10800"/>
                  </a:lnTo>
                  <a:lnTo>
                    <a:pt x="11782" y="0"/>
                  </a:lnTo>
                  <a:close/>
                </a:path>
                <a:path w="21600" h="21600">
                  <a:moveTo>
                    <a:pt x="1350" y="5137"/>
                  </a:moveTo>
                  <a:lnTo>
                    <a:pt x="1350" y="16463"/>
                  </a:lnTo>
                  <a:lnTo>
                    <a:pt x="2700" y="16463"/>
                  </a:lnTo>
                  <a:lnTo>
                    <a:pt x="2700" y="5137"/>
                  </a:lnTo>
                  <a:lnTo>
                    <a:pt x="1350" y="5137"/>
                  </a:lnTo>
                  <a:close/>
                </a:path>
                <a:path w="21600" h="21600">
                  <a:moveTo>
                    <a:pt x="0" y="5137"/>
                  </a:moveTo>
                  <a:lnTo>
                    <a:pt x="0" y="16463"/>
                  </a:lnTo>
                  <a:lnTo>
                    <a:pt x="675" y="16463"/>
                  </a:lnTo>
                  <a:lnTo>
                    <a:pt x="675" y="5137"/>
                  </a:lnTo>
                  <a:lnTo>
                    <a:pt x="0" y="5137"/>
                  </a:lnTo>
                  <a:close/>
                </a:path>
              </a:pathLst>
            </a:custGeom>
            <a:gradFill rotWithShape="1">
              <a:gsLst>
                <a:gs pos="0">
                  <a:srgbClr val="DDDDDD"/>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Rectangle 3"/>
            <p:cNvSpPr>
              <a:spLocks noChangeArrowheads="1"/>
            </p:cNvSpPr>
            <p:nvPr/>
          </p:nvSpPr>
          <p:spPr bwMode="auto">
            <a:xfrm>
              <a:off x="4063586" y="2656430"/>
              <a:ext cx="1160068" cy="4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fr-FR" altLang="fr-FR">
                  <a:latin typeface="Times New Roman" panose="02020603050405020304" pitchFamily="18" charset="0"/>
                  <a:ea typeface="MS Mincho" charset="-128"/>
                </a:rPr>
                <a:t>Rapport 1 </a:t>
              </a:r>
              <a:endParaRPr lang="fr-FR" altLang="fr-FR"/>
            </a:p>
          </p:txBody>
        </p:sp>
      </p:grpSp>
      <p:grpSp>
        <p:nvGrpSpPr>
          <p:cNvPr id="8" name="Groupe 6"/>
          <p:cNvGrpSpPr>
            <a:grpSpLocks/>
          </p:cNvGrpSpPr>
          <p:nvPr/>
        </p:nvGrpSpPr>
        <p:grpSpPr bwMode="auto">
          <a:xfrm>
            <a:off x="6159500" y="1751013"/>
            <a:ext cx="2008188" cy="1860550"/>
            <a:chOff x="3749745" y="1561109"/>
            <a:chExt cx="2007922" cy="2231654"/>
          </a:xfrm>
        </p:grpSpPr>
        <p:sp>
          <p:nvSpPr>
            <p:cNvPr id="9" name="AutoShape 30"/>
            <p:cNvSpPr>
              <a:spLocks noChangeArrowheads="1"/>
            </p:cNvSpPr>
            <p:nvPr/>
          </p:nvSpPr>
          <p:spPr bwMode="auto">
            <a:xfrm rot="5400000">
              <a:off x="3549789" y="1769867"/>
              <a:ext cx="2231654" cy="181413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137 h 21600"/>
                <a:gd name="T14" fmla="*/ 16452 w 21600"/>
                <a:gd name="T15" fmla="*/ 16463 h 21600"/>
              </a:gdLst>
              <a:ahLst/>
              <a:cxnLst>
                <a:cxn ang="T8">
                  <a:pos x="T0" y="T1"/>
                </a:cxn>
                <a:cxn ang="T9">
                  <a:pos x="T2" y="T3"/>
                </a:cxn>
                <a:cxn ang="T10">
                  <a:pos x="T4" y="T5"/>
                </a:cxn>
                <a:cxn ang="T11">
                  <a:pos x="T6" y="T7"/>
                </a:cxn>
              </a:cxnLst>
              <a:rect l="T12" t="T13" r="T14" b="T15"/>
              <a:pathLst>
                <a:path w="21600" h="21600">
                  <a:moveTo>
                    <a:pt x="11782" y="0"/>
                  </a:moveTo>
                  <a:lnTo>
                    <a:pt x="11782" y="5137"/>
                  </a:lnTo>
                  <a:lnTo>
                    <a:pt x="3375" y="5137"/>
                  </a:lnTo>
                  <a:lnTo>
                    <a:pt x="3375" y="16463"/>
                  </a:lnTo>
                  <a:lnTo>
                    <a:pt x="11782" y="16463"/>
                  </a:lnTo>
                  <a:lnTo>
                    <a:pt x="11782" y="21600"/>
                  </a:lnTo>
                  <a:lnTo>
                    <a:pt x="21600" y="10800"/>
                  </a:lnTo>
                  <a:lnTo>
                    <a:pt x="11782" y="0"/>
                  </a:lnTo>
                  <a:close/>
                </a:path>
                <a:path w="21600" h="21600">
                  <a:moveTo>
                    <a:pt x="1350" y="5137"/>
                  </a:moveTo>
                  <a:lnTo>
                    <a:pt x="1350" y="16463"/>
                  </a:lnTo>
                  <a:lnTo>
                    <a:pt x="2700" y="16463"/>
                  </a:lnTo>
                  <a:lnTo>
                    <a:pt x="2700" y="5137"/>
                  </a:lnTo>
                  <a:lnTo>
                    <a:pt x="1350" y="5137"/>
                  </a:lnTo>
                  <a:close/>
                </a:path>
                <a:path w="21600" h="21600">
                  <a:moveTo>
                    <a:pt x="0" y="5137"/>
                  </a:moveTo>
                  <a:lnTo>
                    <a:pt x="0" y="16463"/>
                  </a:lnTo>
                  <a:lnTo>
                    <a:pt x="675" y="16463"/>
                  </a:lnTo>
                  <a:lnTo>
                    <a:pt x="675" y="5137"/>
                  </a:lnTo>
                  <a:lnTo>
                    <a:pt x="0" y="5137"/>
                  </a:lnTo>
                  <a:close/>
                </a:path>
              </a:pathLst>
            </a:custGeom>
            <a:gradFill rotWithShape="1">
              <a:gsLst>
                <a:gs pos="0">
                  <a:srgbClr val="DDDDDD"/>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Rectangle 8"/>
            <p:cNvSpPr>
              <a:spLocks noChangeArrowheads="1"/>
            </p:cNvSpPr>
            <p:nvPr/>
          </p:nvSpPr>
          <p:spPr bwMode="auto">
            <a:xfrm>
              <a:off x="3749745" y="2672738"/>
              <a:ext cx="2007922" cy="7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a:latin typeface="Times New Roman" panose="02020603050405020304" pitchFamily="18" charset="0"/>
                  <a:ea typeface="MS Mincho" charset="-128"/>
                </a:rPr>
                <a:t>Modes organisation</a:t>
              </a:r>
            </a:p>
            <a:p>
              <a:pPr algn="ctr"/>
              <a:r>
                <a:rPr lang="fr-FR" altLang="fr-FR">
                  <a:latin typeface="Times New Roman" panose="02020603050405020304" pitchFamily="18" charset="0"/>
                  <a:ea typeface="MS Mincho" charset="-128"/>
                </a:rPr>
                <a:t> et  gestion</a:t>
              </a:r>
              <a:endParaRPr lang="fr-FR" altLang="fr-FR"/>
            </a:p>
          </p:txBody>
        </p:sp>
      </p:grpSp>
      <p:sp>
        <p:nvSpPr>
          <p:cNvPr id="11" name="ZoneTexte 11"/>
          <p:cNvSpPr txBox="1">
            <a:spLocks noChangeArrowheads="1"/>
          </p:cNvSpPr>
          <p:nvPr/>
        </p:nvSpPr>
        <p:spPr bwMode="auto">
          <a:xfrm>
            <a:off x="5278438" y="2105025"/>
            <a:ext cx="1300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MA" altLang="fr-FR"/>
              <a:t>A partir du </a:t>
            </a:r>
            <a:endParaRPr lang="fr-FR" altLang="fr-FR"/>
          </a:p>
        </p:txBody>
      </p:sp>
      <p:graphicFrame>
        <p:nvGraphicFramePr>
          <p:cNvPr id="15" name="Diagramme 14"/>
          <p:cNvGraphicFramePr/>
          <p:nvPr>
            <p:extLst>
              <p:ext uri="{D42A27DB-BD31-4B8C-83A1-F6EECF244321}">
                <p14:modId xmlns:p14="http://schemas.microsoft.com/office/powerpoint/2010/main" val="3394884856"/>
              </p:ext>
            </p:extLst>
          </p:nvPr>
        </p:nvGraphicFramePr>
        <p:xfrm>
          <a:off x="2880519" y="26136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1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0829" t="26748" r="26780" b="23400"/>
          <a:stretch/>
        </p:blipFill>
        <p:spPr>
          <a:xfrm>
            <a:off x="2545977" y="923365"/>
            <a:ext cx="9052168" cy="4845126"/>
          </a:xfrm>
          <a:prstGeom prst="round2DiagRect">
            <a:avLst>
              <a:gd name="adj1" fmla="val 16667"/>
              <a:gd name="adj2" fmla="val 0"/>
            </a:avLst>
          </a:prstGeom>
          <a:ln w="12700" cap="sq">
            <a:solidFill>
              <a:schemeClr val="tx1"/>
            </a:solidFill>
            <a:miter lim="800000"/>
          </a:ln>
          <a:effectLst>
            <a:outerShdw blurRad="254000" algn="tl" rotWithShape="0">
              <a:srgbClr val="000000">
                <a:alpha val="43000"/>
              </a:srgbClr>
            </a:outerShdw>
          </a:effectLst>
        </p:spPr>
      </p:pic>
      <p:sp>
        <p:nvSpPr>
          <p:cNvPr id="6" name="ZoneTexte 5"/>
          <p:cNvSpPr txBox="1"/>
          <p:nvPr/>
        </p:nvSpPr>
        <p:spPr>
          <a:xfrm>
            <a:off x="4392705" y="367552"/>
            <a:ext cx="4378443" cy="400110"/>
          </a:xfrm>
          <a:prstGeom prst="rect">
            <a:avLst/>
          </a:prstGeom>
          <a:noFill/>
        </p:spPr>
        <p:txBody>
          <a:bodyPr wrap="none" rtlCol="0">
            <a:spAutoFit/>
          </a:bodyPr>
          <a:lstStyle/>
          <a:p>
            <a:r>
              <a:rPr lang="fr-MA" sz="2000" b="1" dirty="0">
                <a:solidFill>
                  <a:srgbClr val="0070C0"/>
                </a:solidFill>
              </a:rPr>
              <a:t>PROPOSITION DES SITES SELECTIONNES</a:t>
            </a:r>
            <a:endParaRPr lang="fr-FR" sz="2000" b="1" dirty="0">
              <a:solidFill>
                <a:srgbClr val="0070C0"/>
              </a:solidFill>
            </a:endParaRPr>
          </a:p>
        </p:txBody>
      </p:sp>
    </p:spTree>
    <p:extLst>
      <p:ext uri="{BB962C8B-B14F-4D97-AF65-F5344CB8AC3E}">
        <p14:creationId xmlns:p14="http://schemas.microsoft.com/office/powerpoint/2010/main" val="293125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54941" y="1142440"/>
            <a:ext cx="8892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b="1" dirty="0">
                <a:solidFill>
                  <a:srgbClr val="0070C0"/>
                </a:solidFill>
                <a:latin typeface="Times New Roman" panose="02020603050405020304" pitchFamily="18" charset="0"/>
                <a:ea typeface="MS Mincho" charset="-128"/>
              </a:rPr>
              <a:t>Les principaux obstacles qui empêchent le désir d'innovation des artisans sont :</a:t>
            </a:r>
            <a:endParaRPr lang="fr-FR" altLang="fr-FR" sz="2000" dirty="0">
              <a:solidFill>
                <a:srgbClr val="0070C0"/>
              </a:solidFill>
            </a:endParaRPr>
          </a:p>
        </p:txBody>
      </p:sp>
      <p:sp>
        <p:nvSpPr>
          <p:cNvPr id="5" name="Rectangle 9"/>
          <p:cNvSpPr>
            <a:spLocks noChangeArrowheads="1"/>
          </p:cNvSpPr>
          <p:nvPr/>
        </p:nvSpPr>
        <p:spPr bwMode="auto">
          <a:xfrm>
            <a:off x="580838" y="2124356"/>
            <a:ext cx="107057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200"/>
              </a:spcAft>
              <a:buFont typeface="Times" panose="02020603050405020304" pitchFamily="18" charset="0"/>
              <a:buChar char="-"/>
            </a:pPr>
            <a:r>
              <a:rPr lang="fr-FR" altLang="fr-FR" sz="2000" b="1" dirty="0">
                <a:latin typeface="Times New Roman" panose="02020603050405020304" pitchFamily="18" charset="0"/>
                <a:ea typeface="MS Mincho" charset="-128"/>
                <a:cs typeface="Times New Roman" panose="02020603050405020304" pitchFamily="18" charset="0"/>
              </a:rPr>
              <a:t>L’absence d'informations pertinentes sur les marchés, les technologies, la formation (besoin de réseaux externes).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spcAft>
                <a:spcPts val="1200"/>
              </a:spcAft>
              <a:buFont typeface="Times" panose="02020603050405020304" pitchFamily="18" charset="0"/>
              <a:buChar char="-"/>
            </a:pPr>
            <a:r>
              <a:rPr lang="fr-FR" altLang="fr-FR" sz="2000" b="1" dirty="0">
                <a:latin typeface="Times New Roman" panose="02020603050405020304" pitchFamily="18" charset="0"/>
                <a:ea typeface="MS Mincho" charset="-128"/>
                <a:cs typeface="Times New Roman" panose="02020603050405020304" pitchFamily="18" charset="0"/>
              </a:rPr>
              <a:t> La fréquente absence de maîtrise des technologies disponibles. </a:t>
            </a:r>
            <a:endParaRPr lang="fr-FR" altLang="fr-FR" sz="2000" b="1" dirty="0">
              <a:latin typeface="Cambria" panose="02040503050406030204" pitchFamily="18" charset="0"/>
              <a:ea typeface="MS Mincho" charset="-128"/>
              <a:cs typeface="Times New Roman" panose="02020603050405020304" pitchFamily="18" charset="0"/>
            </a:endParaRPr>
          </a:p>
          <a:p>
            <a:pPr algn="just">
              <a:lnSpc>
                <a:spcPct val="150000"/>
              </a:lnSpc>
              <a:spcAft>
                <a:spcPts val="1200"/>
              </a:spcAft>
              <a:buFont typeface="Times" panose="02020603050405020304" pitchFamily="18" charset="0"/>
              <a:buChar char="-"/>
            </a:pPr>
            <a:r>
              <a:rPr lang="fr-FR" altLang="fr-FR" sz="2000" b="1" dirty="0">
                <a:latin typeface="Times New Roman" panose="02020603050405020304" pitchFamily="18" charset="0"/>
                <a:ea typeface="MS Mincho" charset="-128"/>
                <a:cs typeface="Times New Roman" panose="02020603050405020304" pitchFamily="18" charset="0"/>
              </a:rPr>
              <a:t> L’opposition entre l'artisanat et le design qui peut freiner l’innovation. </a:t>
            </a:r>
          </a:p>
          <a:p>
            <a:pPr algn="just">
              <a:lnSpc>
                <a:spcPct val="150000"/>
              </a:lnSpc>
              <a:spcAft>
                <a:spcPts val="1200"/>
              </a:spcAft>
              <a:buFont typeface="Times" panose="02020603050405020304" pitchFamily="18" charset="0"/>
              <a:buChar char="-"/>
            </a:pPr>
            <a:r>
              <a:rPr lang="fr-FR" altLang="fr-FR" sz="2000" b="1" dirty="0">
                <a:latin typeface="Times New Roman" panose="02020603050405020304" pitchFamily="18" charset="0"/>
                <a:ea typeface="MS Mincho" charset="-128"/>
                <a:cs typeface="Times New Roman" panose="02020603050405020304" pitchFamily="18" charset="0"/>
              </a:rPr>
              <a:t>Le besoin de concevoir de nouvelles stratégies de tarification et de financement. </a:t>
            </a:r>
            <a:endParaRPr lang="fr-FR" altLang="fr-FR" sz="2000" b="1" dirty="0">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45739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1924DB86-62D2-4FE2-B577-32476B9B0D33}" type="slidenum">
              <a:rPr lang="fr-FR" altLang="fr-FR" sz="1400">
                <a:solidFill>
                  <a:srgbClr val="FFFFFF"/>
                </a:solidFill>
                <a:latin typeface="Franklin Gothic Book" panose="020B0503020102020204" pitchFamily="34" charset="0"/>
              </a:rPr>
              <a:pPr>
                <a:spcBef>
                  <a:spcPct val="0"/>
                </a:spcBef>
                <a:buClrTx/>
                <a:buSzTx/>
                <a:buFontTx/>
                <a:buNone/>
              </a:pPr>
              <a:t>7</a:t>
            </a:fld>
            <a:endParaRPr lang="fr-FR" altLang="fr-FR" sz="1400">
              <a:solidFill>
                <a:srgbClr val="FFFFFF"/>
              </a:solidFill>
              <a:latin typeface="Franklin Gothic Book" panose="020B0503020102020204" pitchFamily="34" charset="0"/>
            </a:endParaRPr>
          </a:p>
        </p:txBody>
      </p:sp>
      <p:sp>
        <p:nvSpPr>
          <p:cNvPr id="5" name="Rectangle 5"/>
          <p:cNvSpPr>
            <a:spLocks noChangeArrowheads="1"/>
          </p:cNvSpPr>
          <p:nvPr/>
        </p:nvSpPr>
        <p:spPr bwMode="auto">
          <a:xfrm>
            <a:off x="779743" y="1350871"/>
            <a:ext cx="10318563" cy="408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139700" algn="l"/>
                <a:tab pos="457200" algn="l"/>
              </a:tabLst>
              <a:defRPr>
                <a:solidFill>
                  <a:schemeClr val="tx1"/>
                </a:solidFill>
                <a:latin typeface="Arial" panose="020B0604020202020204" pitchFamily="34" charset="0"/>
                <a:cs typeface="Arial" panose="020B0604020202020204" pitchFamily="34" charset="0"/>
              </a:defRPr>
            </a:lvl1pPr>
            <a:lvl2pPr marL="742950" indent="-285750">
              <a:tabLst>
                <a:tab pos="139700" algn="l"/>
                <a:tab pos="457200" algn="l"/>
              </a:tabLst>
              <a:defRPr>
                <a:solidFill>
                  <a:schemeClr val="tx1"/>
                </a:solidFill>
                <a:latin typeface="Arial" panose="020B0604020202020204" pitchFamily="34" charset="0"/>
                <a:cs typeface="Arial" panose="020B0604020202020204" pitchFamily="34" charset="0"/>
              </a:defRPr>
            </a:lvl2pPr>
            <a:lvl3pPr marL="1143000" indent="-228600">
              <a:tabLst>
                <a:tab pos="139700" algn="l"/>
                <a:tab pos="457200" algn="l"/>
              </a:tabLst>
              <a:defRPr>
                <a:solidFill>
                  <a:schemeClr val="tx1"/>
                </a:solidFill>
                <a:latin typeface="Arial" panose="020B0604020202020204" pitchFamily="34" charset="0"/>
                <a:cs typeface="Arial" panose="020B0604020202020204" pitchFamily="34" charset="0"/>
              </a:defRPr>
            </a:lvl3pPr>
            <a:lvl4pPr marL="1600200" indent="-228600">
              <a:tabLst>
                <a:tab pos="139700" algn="l"/>
                <a:tab pos="457200" algn="l"/>
              </a:tabLst>
              <a:defRPr>
                <a:solidFill>
                  <a:schemeClr val="tx1"/>
                </a:solidFill>
                <a:latin typeface="Arial" panose="020B0604020202020204" pitchFamily="34" charset="0"/>
                <a:cs typeface="Arial" panose="020B0604020202020204" pitchFamily="34" charset="0"/>
              </a:defRPr>
            </a:lvl4pPr>
            <a:lvl5pPr marL="2057400" indent="-228600">
              <a:tabLst>
                <a:tab pos="139700" algn="l"/>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9pPr>
          </a:lstStyle>
          <a:p>
            <a:pPr algn="just">
              <a:lnSpc>
                <a:spcPct val="150000"/>
              </a:lnSpc>
              <a:spcAft>
                <a:spcPts val="1300"/>
              </a:spcAft>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Créer des événements et/ou des projets destinés à supprimer les intermédiaires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spcAft>
                <a:spcPts val="1300"/>
              </a:spcAft>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Faciliter les relations directes entre les consommateurs locaux et le secteur de l'artisanat traditionnel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spcAft>
                <a:spcPts val="1300"/>
              </a:spcAft>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Soutenir les artisans en termes de services comme le marketing et la recherche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spcAft>
                <a:spcPts val="1300"/>
              </a:spcAft>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Créer un réseau de désigner professionnels avec des compétences spécialisées qui peuvent guider et accompagner les artisans dans l’élaboration de leurs projets ;</a:t>
            </a:r>
            <a:endParaRPr lang="fr-FR" altLang="fr-FR" b="1" dirty="0">
              <a:latin typeface="Cambria" panose="02040503050406030204" pitchFamily="18" charset="0"/>
              <a:ea typeface="MS Mincho" charset="-128"/>
              <a:cs typeface="Times New Roman" panose="02020603050405020304" pitchFamily="18" charset="0"/>
            </a:endParaRPr>
          </a:p>
          <a:p>
            <a:pPr algn="just">
              <a:lnSpc>
                <a:spcPct val="150000"/>
              </a:lnSpc>
              <a:spcAft>
                <a:spcPts val="1300"/>
              </a:spcAft>
              <a:buFont typeface="Wingdings" panose="05000000000000000000" pitchFamily="2" charset="2"/>
              <a:buChar char=""/>
            </a:pPr>
            <a:r>
              <a:rPr lang="fr-FR" altLang="fr-FR" b="1" dirty="0">
                <a:latin typeface="Times New Roman" panose="02020603050405020304" pitchFamily="18" charset="0"/>
                <a:ea typeface="MS Mincho" charset="-128"/>
                <a:cs typeface="Times New Roman" panose="02020603050405020304" pitchFamily="18" charset="0"/>
              </a:rPr>
              <a:t>Accompagner les artisans dans l’organisation, la gestion et le développement en plus de la conception (l'innovation des produits, le marketing et la distribution).</a:t>
            </a:r>
            <a:endParaRPr lang="fr-FR" altLang="fr-FR" b="1" dirty="0">
              <a:latin typeface="Cambria" panose="02040503050406030204" pitchFamily="18" charset="0"/>
              <a:ea typeface="MS Mincho" charset="-128"/>
              <a:cs typeface="Times New Roman" panose="02020603050405020304" pitchFamily="18" charset="0"/>
            </a:endParaRPr>
          </a:p>
        </p:txBody>
      </p:sp>
      <p:sp>
        <p:nvSpPr>
          <p:cNvPr id="6" name="Rectangle 4"/>
          <p:cNvSpPr>
            <a:spLocks noChangeArrowheads="1"/>
          </p:cNvSpPr>
          <p:nvPr/>
        </p:nvSpPr>
        <p:spPr bwMode="auto">
          <a:xfrm>
            <a:off x="3256336" y="584108"/>
            <a:ext cx="849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fr-FR" altLang="fr-FR" sz="2000" b="1" dirty="0">
                <a:solidFill>
                  <a:srgbClr val="0070C0"/>
                </a:solidFill>
                <a:latin typeface="Times New Roman" panose="02020603050405020304" pitchFamily="18" charset="0"/>
                <a:ea typeface="MS Mincho" charset="-128"/>
              </a:rPr>
              <a:t>Les propositions aux différents problèmes formulés par le secteur sont :</a:t>
            </a:r>
          </a:p>
        </p:txBody>
      </p:sp>
    </p:spTree>
    <p:extLst>
      <p:ext uri="{BB962C8B-B14F-4D97-AF65-F5344CB8AC3E}">
        <p14:creationId xmlns:p14="http://schemas.microsoft.com/office/powerpoint/2010/main" val="369812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Espace réservé du numéro de diapositive 3"/>
          <p:cNvSpPr>
            <a:spLocks noGrp="1"/>
          </p:cNvSpPr>
          <p:nvPr>
            <p:ph type="sldNum" sz="quarter" idx="4294967295"/>
          </p:nvPr>
        </p:nvSpPr>
        <p:spPr bwMode="auto">
          <a:xfrm>
            <a:off x="0" y="6210300"/>
            <a:ext cx="457200" cy="4572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2EB1A98C-D76D-4291-A970-8E1789EB4948}" type="slidenum">
              <a:rPr lang="fr-FR" altLang="fr-FR" sz="1400">
                <a:solidFill>
                  <a:srgbClr val="FFFFFF"/>
                </a:solidFill>
                <a:latin typeface="Franklin Gothic Book" panose="020B0503020102020204" pitchFamily="34" charset="0"/>
              </a:rPr>
              <a:pPr>
                <a:spcBef>
                  <a:spcPct val="0"/>
                </a:spcBef>
                <a:buClrTx/>
                <a:buSzTx/>
                <a:buFontTx/>
                <a:buNone/>
              </a:pPr>
              <a:t>8</a:t>
            </a:fld>
            <a:endParaRPr lang="fr-FR" altLang="fr-FR" sz="1400">
              <a:solidFill>
                <a:srgbClr val="FFFFFF"/>
              </a:solidFill>
              <a:latin typeface="Franklin Gothic Book" panose="020B0503020102020204" pitchFamily="34" charset="0"/>
            </a:endParaRPr>
          </a:p>
        </p:txBody>
      </p:sp>
      <p:sp>
        <p:nvSpPr>
          <p:cNvPr id="6" name="Titre 1"/>
          <p:cNvSpPr>
            <a:spLocks noGrp="1"/>
          </p:cNvSpPr>
          <p:nvPr>
            <p:ph type="title" idx="4294967295"/>
          </p:nvPr>
        </p:nvSpPr>
        <p:spPr>
          <a:xfrm>
            <a:off x="3048000" y="871538"/>
            <a:ext cx="9144000" cy="582612"/>
          </a:xfrm>
        </p:spPr>
        <p:txBody>
          <a:bodyPr/>
          <a:lstStyle/>
          <a:p>
            <a:r>
              <a:rPr lang="fr-FR" altLang="fr-FR" sz="2000" b="1" dirty="0">
                <a:solidFill>
                  <a:srgbClr val="C00000"/>
                </a:solidFill>
              </a:rPr>
              <a:t>2. ENJEUX DU PROJET DE LA PLATEFORME INNOVATION ARTISANAT</a:t>
            </a:r>
            <a:endParaRPr lang="fr-FR" altLang="fr-FR" sz="2000" dirty="0">
              <a:solidFill>
                <a:srgbClr val="C00000"/>
              </a:solidFill>
            </a:endParaRPr>
          </a:p>
        </p:txBody>
      </p:sp>
      <p:sp>
        <p:nvSpPr>
          <p:cNvPr id="7" name="Rectangle 6"/>
          <p:cNvSpPr/>
          <p:nvPr/>
        </p:nvSpPr>
        <p:spPr>
          <a:xfrm>
            <a:off x="1398307" y="2622736"/>
            <a:ext cx="10291670" cy="2169825"/>
          </a:xfrm>
          <a:prstGeom prst="rect">
            <a:avLst/>
          </a:prstGeom>
        </p:spPr>
        <p:txBody>
          <a:bodyPr wrap="square">
            <a:spAutoFit/>
          </a:bodyPr>
          <a:lstStyle/>
          <a:p>
            <a:pPr indent="228600">
              <a:lnSpc>
                <a:spcPct val="150000"/>
              </a:lnSpc>
              <a:spcAft>
                <a:spcPts val="0"/>
              </a:spcAft>
              <a:defRPr/>
            </a:pPr>
            <a:r>
              <a:rPr lang="fr-FR" dirty="0">
                <a:latin typeface="Times New Roman" panose="02020603050405020304" pitchFamily="18" charset="0"/>
                <a:ea typeface="MS Mincho"/>
                <a:cs typeface="Times New Roman" panose="02020603050405020304" pitchFamily="18" charset="0"/>
              </a:rPr>
              <a:t>C’est un espace de travail partagé. Il est composé :</a:t>
            </a:r>
            <a:endParaRPr lang="fr-FR" dirty="0">
              <a:latin typeface="Cambria" panose="02040503050406030204" pitchFamily="18" charset="0"/>
              <a:ea typeface="MS Mincho"/>
              <a:cs typeface="Times New Roman" panose="02020603050405020304" pitchFamily="18" charset="0"/>
            </a:endParaRPr>
          </a:p>
          <a:p>
            <a:pPr marL="342900" indent="-342900" algn="just">
              <a:lnSpc>
                <a:spcPct val="150000"/>
              </a:lnSpc>
              <a:spcAft>
                <a:spcPts val="0"/>
              </a:spcAft>
              <a:buFont typeface="Symbol" panose="05050102010706020507" pitchFamily="18" charset="2"/>
              <a:buChar char=""/>
              <a:defRPr/>
            </a:pPr>
            <a:r>
              <a:rPr lang="fr-FR" b="1" dirty="0">
                <a:latin typeface="Times New Roman" panose="02020603050405020304" pitchFamily="18" charset="0"/>
                <a:ea typeface="MS Mincho"/>
                <a:cs typeface="Times New Roman" panose="02020603050405020304" pitchFamily="18" charset="0"/>
              </a:rPr>
              <a:t>d’ateliers privés pour artisans/ artisanes, d’espaces conjoints (produits phares pour chaque ville),</a:t>
            </a:r>
            <a:endParaRPr lang="fr-FR" b="1" dirty="0">
              <a:latin typeface="Cambria" panose="02040503050406030204" pitchFamily="18" charset="0"/>
              <a:ea typeface="MS Mincho"/>
              <a:cs typeface="Times New Roman" panose="02020603050405020304" pitchFamily="18" charset="0"/>
            </a:endParaRPr>
          </a:p>
          <a:p>
            <a:pPr marL="342900" indent="-342900" algn="just">
              <a:lnSpc>
                <a:spcPct val="150000"/>
              </a:lnSpc>
              <a:spcAft>
                <a:spcPts val="0"/>
              </a:spcAft>
              <a:buFont typeface="Symbol" panose="05050102010706020507" pitchFamily="18" charset="2"/>
              <a:buChar char=""/>
              <a:defRPr/>
            </a:pPr>
            <a:r>
              <a:rPr lang="fr-FR" b="1" dirty="0">
                <a:latin typeface="Times New Roman" panose="02020603050405020304" pitchFamily="18" charset="0"/>
                <a:ea typeface="MS Mincho"/>
                <a:cs typeface="Times New Roman" panose="02020603050405020304" pitchFamily="18" charset="0"/>
              </a:rPr>
              <a:t>d’un showroom, d’un espace de formation/réunion, d’un espace numérique, et</a:t>
            </a:r>
            <a:endParaRPr lang="fr-FR" b="1" dirty="0">
              <a:latin typeface="Cambria" panose="02040503050406030204" pitchFamily="18" charset="0"/>
              <a:ea typeface="MS Mincho"/>
              <a:cs typeface="Times New Roman" panose="02020603050405020304" pitchFamily="18" charset="0"/>
            </a:endParaRPr>
          </a:p>
          <a:p>
            <a:pPr marL="342900" indent="-342900" algn="just">
              <a:lnSpc>
                <a:spcPct val="150000"/>
              </a:lnSpc>
              <a:spcAft>
                <a:spcPts val="0"/>
              </a:spcAft>
              <a:buFont typeface="Symbol" panose="05050102010706020507" pitchFamily="18" charset="2"/>
              <a:buChar char=""/>
              <a:defRPr/>
            </a:pPr>
            <a:r>
              <a:rPr lang="fr-FR" b="1" dirty="0">
                <a:latin typeface="Times New Roman" panose="02020603050405020304" pitchFamily="18" charset="0"/>
                <a:ea typeface="MS Mincho"/>
                <a:cs typeface="Times New Roman" panose="02020603050405020304" pitchFamily="18" charset="0"/>
              </a:rPr>
              <a:t>d’un pôle conseil et d’un pôle administratif qui gère l’organisation, le fonctionnement ainsi que la promotion et le développement de la plateforme Innovation.</a:t>
            </a:r>
            <a:endParaRPr lang="fr-FR" b="1" dirty="0">
              <a:latin typeface="Cambria" panose="02040503050406030204" pitchFamily="18" charset="0"/>
              <a:ea typeface="MS Mincho"/>
              <a:cs typeface="Times New Roman" panose="02020603050405020304" pitchFamily="18" charset="0"/>
            </a:endParaRPr>
          </a:p>
        </p:txBody>
      </p:sp>
      <p:sp>
        <p:nvSpPr>
          <p:cNvPr id="8" name="Rectangle 1"/>
          <p:cNvSpPr>
            <a:spLocks noChangeArrowheads="1"/>
          </p:cNvSpPr>
          <p:nvPr/>
        </p:nvSpPr>
        <p:spPr bwMode="auto">
          <a:xfrm>
            <a:off x="2463427" y="1687325"/>
            <a:ext cx="6429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Bef>
                <a:spcPts val="1000"/>
              </a:spcBef>
            </a:pPr>
            <a:r>
              <a:rPr lang="fr-FR" altLang="fr-FR" b="1" dirty="0">
                <a:solidFill>
                  <a:srgbClr val="4F81BD"/>
                </a:solidFill>
                <a:latin typeface="Calibri" panose="020F0502020204030204" pitchFamily="34" charset="0"/>
                <a:cs typeface="Times New Roman" panose="02020603050405020304" pitchFamily="18" charset="0"/>
              </a:rPr>
              <a:t>Qu’est-ce qu’on entend par Plateforme d’innovation ?</a:t>
            </a:r>
            <a:endParaRPr lang="fr-FR" altLang="fr-FR" b="1" dirty="0">
              <a:solidFill>
                <a:srgbClr val="4F81BD"/>
              </a:solidFill>
              <a:latin typeface="Calibri" panose="020F0502020204030204" pitchFamily="34"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27956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740897" y="710639"/>
            <a:ext cx="794226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ts val="200"/>
              </a:spcBef>
            </a:pPr>
            <a:r>
              <a:rPr lang="fr-FR" altLang="fr-FR" sz="2400" b="1" dirty="0">
                <a:solidFill>
                  <a:srgbClr val="C00000"/>
                </a:solidFill>
                <a:latin typeface="Calibri" panose="020F0502020204030204" pitchFamily="34" charset="0"/>
                <a:ea typeface="MS Gothic" panose="020B0609070205080204" pitchFamily="49" charset="-128"/>
                <a:cs typeface="Times New Roman" panose="02020603050405020304" pitchFamily="18" charset="0"/>
              </a:rPr>
              <a:t>2</a:t>
            </a:r>
            <a:r>
              <a:rPr lang="fr-FR" altLang="fr-FR" sz="2000" b="1" dirty="0">
                <a:solidFill>
                  <a:srgbClr val="C00000"/>
                </a:solidFill>
                <a:latin typeface="Times New Roman" panose="02020603050405020304" pitchFamily="18" charset="0"/>
                <a:ea typeface="MS Gothic" panose="020B0609070205080204" pitchFamily="49" charset="-128"/>
                <a:cs typeface="Times New Roman" panose="02020603050405020304" pitchFamily="18" charset="0"/>
              </a:rPr>
              <a:t>.1 Rôle et mission de la plateforme d’innovation pour l’artisanat</a:t>
            </a:r>
            <a:endParaRPr lang="fr-FR" altLang="fr-FR" sz="2000" b="1" i="1" dirty="0">
              <a:solidFill>
                <a:srgbClr val="C00000"/>
              </a:solidFill>
              <a:latin typeface="Calibri" panose="020F0502020204030204" pitchFamily="34" charset="0"/>
              <a:ea typeface="MS Gothic" panose="020B0609070205080204" pitchFamily="49" charset="-128"/>
              <a:cs typeface="Times New Roman" panose="02020603050405020304" pitchFamily="18" charset="0"/>
            </a:endParaRPr>
          </a:p>
        </p:txBody>
      </p:sp>
      <p:sp>
        <p:nvSpPr>
          <p:cNvPr id="5" name="Rectangle 4"/>
          <p:cNvSpPr>
            <a:spLocks noChangeArrowheads="1"/>
          </p:cNvSpPr>
          <p:nvPr/>
        </p:nvSpPr>
        <p:spPr bwMode="auto">
          <a:xfrm>
            <a:off x="1318464" y="2002212"/>
            <a:ext cx="101294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
            </a:pPr>
            <a:r>
              <a:rPr lang="fr-FR" altLang="fr-FR" sz="2000" b="1" dirty="0">
                <a:latin typeface="Times New Roman" panose="02020603050405020304" pitchFamily="18" charset="0"/>
                <a:ea typeface="MS Mincho" charset="-128"/>
                <a:cs typeface="Times New Roman" panose="02020603050405020304" pitchFamily="18" charset="0"/>
              </a:rPr>
              <a:t>Encourager le développement de solutions nouvelles dans le secteur de l’artisanat pour répondre aux mutations du marché</a:t>
            </a:r>
            <a:endParaRPr lang="fr-FR" altLang="fr-FR" sz="2000" b="1" dirty="0">
              <a:latin typeface="Cambria" panose="02040503050406030204" pitchFamily="18" charset="0"/>
              <a:ea typeface="MS Mincho" charset="-128"/>
              <a:cs typeface="Times New Roman" panose="02020603050405020304" pitchFamily="18" charset="0"/>
            </a:endParaRPr>
          </a:p>
          <a:p>
            <a:pPr algn="just">
              <a:buFont typeface="Wingdings" panose="05000000000000000000" pitchFamily="2" charset="2"/>
              <a:buChar char=""/>
            </a:pPr>
            <a:r>
              <a:rPr lang="fr-FR" altLang="fr-FR" sz="2000" b="1" dirty="0">
                <a:latin typeface="Times New Roman" panose="02020603050405020304" pitchFamily="18" charset="0"/>
                <a:ea typeface="MS Mincho" charset="-128"/>
                <a:cs typeface="Times New Roman" panose="02020603050405020304" pitchFamily="18" charset="0"/>
              </a:rPr>
              <a:t> Favoriser la reconnaissance de l’artisanat en recherchant la synergie, la mutualisation de projets, l’échange et le transfert d’expérience</a:t>
            </a:r>
            <a:endParaRPr lang="fr-FR" altLang="fr-FR" sz="2000" b="1" dirty="0">
              <a:latin typeface="Cambria" panose="02040503050406030204" pitchFamily="18" charset="0"/>
              <a:ea typeface="MS Mincho" charset="-128"/>
              <a:cs typeface="Times New Roman" panose="02020603050405020304" pitchFamily="18" charset="0"/>
            </a:endParaRPr>
          </a:p>
          <a:p>
            <a:pPr algn="just">
              <a:buFont typeface="Wingdings" panose="05000000000000000000" pitchFamily="2" charset="2"/>
              <a:buChar char=""/>
            </a:pPr>
            <a:r>
              <a:rPr lang="fr-FR" altLang="fr-FR" sz="2000" b="1" dirty="0">
                <a:latin typeface="Times New Roman" panose="02020603050405020304" pitchFamily="18" charset="0"/>
                <a:ea typeface="MS Mincho" charset="-128"/>
                <a:cs typeface="Times New Roman" panose="02020603050405020304" pitchFamily="18" charset="0"/>
              </a:rPr>
              <a:t>Stimuler l’innovation, la recherche et le développement partenarial</a:t>
            </a:r>
            <a:endParaRPr lang="fr-FR" altLang="fr-FR" sz="2000" b="1" dirty="0">
              <a:latin typeface="Cambria" panose="02040503050406030204" pitchFamily="18" charset="0"/>
              <a:ea typeface="MS Mincho" charset="-128"/>
              <a:cs typeface="Times New Roman" panose="02020603050405020304" pitchFamily="18" charset="0"/>
            </a:endParaRPr>
          </a:p>
          <a:p>
            <a:pPr algn="just">
              <a:buFont typeface="Wingdings" panose="05000000000000000000" pitchFamily="2" charset="2"/>
              <a:buChar char=""/>
            </a:pPr>
            <a:r>
              <a:rPr lang="fr-FR" altLang="fr-FR" sz="2000" b="1" dirty="0">
                <a:latin typeface="Times New Roman" panose="02020603050405020304" pitchFamily="18" charset="0"/>
                <a:ea typeface="MS Mincho" charset="-128"/>
                <a:cs typeface="Times New Roman" panose="02020603050405020304" pitchFamily="18" charset="0"/>
              </a:rPr>
              <a:t>diffuser et favoriser l’appropriation par les artisans des différents outils et applications technologiques</a:t>
            </a:r>
            <a:endParaRPr lang="fr-FR" altLang="fr-FR" sz="2000" b="1" dirty="0">
              <a:latin typeface="Cambria" panose="02040503050406030204" pitchFamily="18" charset="0"/>
              <a:ea typeface="MS Mincho" charset="-128"/>
              <a:cs typeface="Times New Roman" panose="02020603050405020304" pitchFamily="18" charset="0"/>
            </a:endParaRPr>
          </a:p>
          <a:p>
            <a:pPr algn="just">
              <a:buFont typeface="Wingdings" panose="05000000000000000000" pitchFamily="2" charset="2"/>
              <a:buChar char=""/>
            </a:pPr>
            <a:r>
              <a:rPr lang="fr-FR" altLang="fr-FR" sz="2000" b="1" dirty="0">
                <a:latin typeface="Times New Roman" panose="02020603050405020304" pitchFamily="18" charset="0"/>
                <a:ea typeface="MS Mincho" charset="-128"/>
                <a:cs typeface="Times New Roman" panose="02020603050405020304" pitchFamily="18" charset="0"/>
              </a:rPr>
              <a:t>Accompagner les artisans dans l’intégration de solutions innovantes dans leurs produits, services, procédés et organisation, pour leur permettre de gagner en productivité, et en visibilité</a:t>
            </a:r>
            <a:endParaRPr lang="fr-FR" altLang="fr-FR" sz="2000" b="1" dirty="0">
              <a:latin typeface="Cambria" panose="02040503050406030204" pitchFamily="18" charset="0"/>
              <a:ea typeface="MS Mincho" charset="-128"/>
              <a:cs typeface="Times New Roman" panose="02020603050405020304" pitchFamily="18" charset="0"/>
            </a:endParaRPr>
          </a:p>
        </p:txBody>
      </p:sp>
    </p:spTree>
    <p:extLst>
      <p:ext uri="{BB962C8B-B14F-4D97-AF65-F5344CB8AC3E}">
        <p14:creationId xmlns:p14="http://schemas.microsoft.com/office/powerpoint/2010/main" val="3092931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1369</Words>
  <Application>Microsoft Macintosh PowerPoint</Application>
  <PresentationFormat>Personnalisé</PresentationFormat>
  <Paragraphs>248</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Office Theme</vt:lpstr>
      <vt:lpstr>ETUDE DE FAISABILITE CONCERNANT LA CREATION DE TROIS PLATEFORMES D’INNOVATION POUR L’ARTISANAT</vt:lpstr>
      <vt:lpstr>SOMMAIRE </vt:lpstr>
      <vt:lpstr>INTRODUCTION </vt:lpstr>
      <vt:lpstr>Présentation PowerPoint</vt:lpstr>
      <vt:lpstr>Présentation PowerPoint</vt:lpstr>
      <vt:lpstr>Présentation PowerPoint</vt:lpstr>
      <vt:lpstr>Présentation PowerPoint</vt:lpstr>
      <vt:lpstr>2. ENJEUX DU PROJET DE LA PLATEFORME INNOVATION ARTISANAT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Marouan Ben Larbi</dc:creator>
  <cp:lastModifiedBy>chakib lahlou</cp:lastModifiedBy>
  <cp:revision>56</cp:revision>
  <dcterms:created xsi:type="dcterms:W3CDTF">2018-11-22T09:07:05Z</dcterms:created>
  <dcterms:modified xsi:type="dcterms:W3CDTF">2018-12-02T17:01:21Z</dcterms:modified>
</cp:coreProperties>
</file>